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28"/>
  </p:notesMasterIdLst>
  <p:sldIdLst>
    <p:sldId id="383" r:id="rId3"/>
    <p:sldId id="263" r:id="rId4"/>
    <p:sldId id="274" r:id="rId5"/>
    <p:sldId id="583" r:id="rId6"/>
    <p:sldId id="750" r:id="rId7"/>
    <p:sldId id="513" r:id="rId8"/>
    <p:sldId id="385" r:id="rId9"/>
    <p:sldId id="463" r:id="rId10"/>
    <p:sldId id="384" r:id="rId11"/>
    <p:sldId id="457" r:id="rId12"/>
    <p:sldId id="459" r:id="rId13"/>
    <p:sldId id="460" r:id="rId14"/>
    <p:sldId id="461" r:id="rId15"/>
    <p:sldId id="271" r:id="rId16"/>
    <p:sldId id="258" r:id="rId17"/>
    <p:sldId id="260" r:id="rId18"/>
    <p:sldId id="264" r:id="rId19"/>
    <p:sldId id="268" r:id="rId20"/>
    <p:sldId id="272" r:id="rId21"/>
    <p:sldId id="512" r:id="rId22"/>
    <p:sldId id="482" r:id="rId23"/>
    <p:sldId id="280" r:id="rId24"/>
    <p:sldId id="514" r:id="rId25"/>
    <p:sldId id="458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56" autoAdjust="0"/>
    <p:restoredTop sz="94660"/>
  </p:normalViewPr>
  <p:slideViewPr>
    <p:cSldViewPr snapToGrid="0">
      <p:cViewPr varScale="1">
        <p:scale>
          <a:sx n="87" d="100"/>
          <a:sy n="87" d="100"/>
        </p:scale>
        <p:origin x="3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3077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306EB-8A37-4E0E-B2CE-A965B40179FE}" type="datetimeFigureOut">
              <a:rPr lang="en-US" smtClean="0"/>
              <a:t>10-Jun-21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4F9D2-E679-4EB5-B50D-D03DA4F46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0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4F9D2-E679-4EB5-B50D-D03DA4F468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31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E800BD-008F-4222-AC6C-66A7856515F6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18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would be a bit overstated to claim that BICS can ward off all this cyberattacks single-handedly. Actually, a good security architecture comprises a set of applications, there’s no single security product that will make a company safe. 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BICS is an important component in a company’s security architecture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E800BD-008F-4222-AC6C-66A7856515F6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838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Zu jeder Zeit per Knopfdruck</a:t>
            </a:r>
            <a:r>
              <a:rPr lang="de-DE" baseline="0" dirty="0"/>
              <a:t> nachzuvollziehen wer wem, welche Berechtigungen gegeben hat.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325BE-118A-3240-B245-9F6D7568E25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143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E47E7F56-025E-4E9F-BD27-39B6DF931F8D}" type="slidenum">
              <a:rPr lang="de-DE" b="0" smtClean="0">
                <a:solidFill>
                  <a:schemeClr val="tx1"/>
                </a:solidFill>
              </a:rPr>
              <a:pPr eaLnBrk="1" hangingPunct="1"/>
              <a:t>12</a:t>
            </a:fld>
            <a:endParaRPr lang="de-DE" b="0">
              <a:solidFill>
                <a:schemeClr val="tx1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23863" y="274638"/>
            <a:ext cx="7854951" cy="44196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4905375"/>
            <a:ext cx="6318250" cy="3933825"/>
          </a:xfrm>
          <a:noFill/>
        </p:spPr>
        <p:txBody>
          <a:bodyPr/>
          <a:lstStyle/>
          <a:p>
            <a:pPr eaLnBrk="1" hangingPunct="1"/>
            <a:r>
              <a:rPr lang="de-DE" sz="1800" b="1" dirty="0">
                <a:latin typeface="Arial" pitchFamily="34" charset="0"/>
              </a:rPr>
              <a:t>+4</a:t>
            </a:r>
          </a:p>
        </p:txBody>
      </p:sp>
    </p:spTree>
    <p:extLst>
      <p:ext uri="{BB962C8B-B14F-4D97-AF65-F5344CB8AC3E}">
        <p14:creationId xmlns:p14="http://schemas.microsoft.com/office/powerpoint/2010/main" val="1719673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E47E7F56-025E-4E9F-BD27-39B6DF931F8D}" type="slidenum">
              <a:rPr lang="de-DE" b="0" smtClean="0">
                <a:solidFill>
                  <a:schemeClr val="tx1"/>
                </a:solidFill>
              </a:rPr>
              <a:pPr eaLnBrk="1" hangingPunct="1"/>
              <a:t>13</a:t>
            </a:fld>
            <a:endParaRPr lang="de-DE" b="0">
              <a:solidFill>
                <a:schemeClr val="tx1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23863" y="274638"/>
            <a:ext cx="7854951" cy="44196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4905375"/>
            <a:ext cx="6318250" cy="3933825"/>
          </a:xfrm>
          <a:noFill/>
        </p:spPr>
        <p:txBody>
          <a:bodyPr/>
          <a:lstStyle/>
          <a:p>
            <a:pPr eaLnBrk="1" hangingPunct="1"/>
            <a:r>
              <a:rPr lang="de-DE" sz="1800" b="1" dirty="0">
                <a:latin typeface="Arial" pitchFamily="34" charset="0"/>
              </a:rPr>
              <a:t>+5</a:t>
            </a:r>
          </a:p>
        </p:txBody>
      </p:sp>
    </p:spTree>
    <p:extLst>
      <p:ext uri="{BB962C8B-B14F-4D97-AF65-F5344CB8AC3E}">
        <p14:creationId xmlns:p14="http://schemas.microsoft.com/office/powerpoint/2010/main" val="1557802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325BE-118A-3240-B245-9F6D7568E255}" type="slidenum">
              <a:rPr lang="de-DE" smtClean="0">
                <a:solidFill>
                  <a:prstClr val="black"/>
                </a:solidFill>
              </a:rPr>
              <a:pPr/>
              <a:t>20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93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CCB2F28-CE38-452A-917B-B2A76CFDD654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master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2BFA572-9DF5-47DF-9506-2289641C7ECB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29DF2E2-3045-4472-8738-70EF346B568A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3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D20F186F-0D86-4DC9-A997-00FF6727F004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0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7F8B09E-8146-4797-9257-45B237349566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86886816-04AA-4C37-829D-6E57AEBC18A2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AEAF73A-1FD7-4838-B851-727FF3EEBB03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-/Kapitelfolie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13" name="Bild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305"/>
            <a:ext cx="12192000" cy="3503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67731" y="4420491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5585294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3CFCE26-FE5A-4353-8653-E6E7BF4D886D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folie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3" name="Rechteck 12"/>
          <p:cNvSpPr/>
          <p:nvPr userDrawn="1"/>
        </p:nvSpPr>
        <p:spPr>
          <a:xfrm>
            <a:off x="0" y="867400"/>
            <a:ext cx="12192000" cy="3456003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50000"/>
                </a:schemeClr>
              </a:gs>
              <a:gs pos="100000">
                <a:schemeClr val="accent6">
                  <a:alpha val="50000"/>
                </a:schemeClr>
              </a:gs>
              <a:gs pos="50000">
                <a:schemeClr val="accent6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5" name="Rechteck 14"/>
          <p:cNvSpPr/>
          <p:nvPr userDrawn="1"/>
        </p:nvSpPr>
        <p:spPr>
          <a:xfrm>
            <a:off x="0" y="4323403"/>
            <a:ext cx="12192000" cy="47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480000" y="1680000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>
          <a:xfrm>
            <a:off x="480000" y="2880000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8858B1BB-77EA-4A03-BFB1-C97134EFF51B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12"/>
          </p:nvPr>
        </p:nvSpPr>
        <p:spPr>
          <a:xfrm>
            <a:off x="8832000" y="6570000"/>
            <a:ext cx="2844800" cy="288000"/>
          </a:xfrm>
        </p:spPr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  <p:pic>
        <p:nvPicPr>
          <p:cNvPr id="18" name="Bild 17" descr="Logo_BS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39"/>
            <a:ext cx="3729016" cy="413875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0" y="771403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cxnSp>
        <p:nvCxnSpPr>
          <p:cNvPr id="22" name="Gerade Verbindung 21"/>
          <p:cNvCxnSpPr/>
          <p:nvPr userDrawn="1"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0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0001" y="1272000"/>
            <a:ext cx="11231999" cy="513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2B84A-EB25-49F1-BD9F-CD632765891B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97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>
          <a:xfrm>
            <a:off x="0" y="11"/>
            <a:ext cx="12192000" cy="68639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5" name="Bild 4" descr="bs_b.png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79" y="302951"/>
            <a:ext cx="5629443" cy="5999995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86390" y="2554112"/>
            <a:ext cx="4226277" cy="3175000"/>
          </a:xfrm>
        </p:spPr>
        <p:txBody>
          <a:bodyPr lIns="72000" rIns="72000" anchor="ctr" anchorCtr="0"/>
          <a:lstStyle>
            <a:lvl1pPr marL="0" indent="0" algn="ctr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625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80000" y="1272000"/>
            <a:ext cx="5384800" cy="5136000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40000" y="1272000"/>
            <a:ext cx="5384800" cy="5136000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B9-7DAE-4AD7-9D56-7F03CAB55933}" type="datetime1">
              <a:rPr lang="de-DE" smtClean="0"/>
              <a:t>10.06.2021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60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84000"/>
            <a:ext cx="11232000" cy="792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0000" y="1272000"/>
            <a:ext cx="5386917" cy="624000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0000" y="1965316"/>
            <a:ext cx="5386917" cy="4415997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40001" y="1272000"/>
            <a:ext cx="5389033" cy="624000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40001" y="1965316"/>
            <a:ext cx="5389033" cy="4415997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063-B982-443C-AE28-A73421105EFB}" type="datetime1">
              <a:rPr lang="de-DE" smtClean="0"/>
              <a:t>10.06.2021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26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B361-3720-4C08-AFDA-86F32C40EE7D}" type="datetime1">
              <a:rPr lang="de-DE" smtClean="0"/>
              <a:t>10.06.2021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062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6809-86EF-4CC5-9102-865914405EE3}" type="datetime1">
              <a:rPr lang="de-DE" smtClean="0"/>
              <a:t>10.06.2021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43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601773"/>
            <a:ext cx="4011084" cy="1162051"/>
          </a:xfrm>
        </p:spPr>
        <p:txBody>
          <a:bodyPr lIns="0" rIns="180000" anchor="t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60177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2" y="1763826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814A-1A56-4AB1-A487-363EE0A6F009}" type="datetime1">
              <a:rPr lang="de-DE" smtClean="0"/>
              <a:t>10.06.2021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620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000" y="4800600"/>
            <a:ext cx="11232000" cy="566739"/>
          </a:xfrm>
        </p:spPr>
        <p:txBody>
          <a:bodyPr anchor="b"/>
          <a:lstStyle>
            <a:lvl1pPr algn="ctr">
              <a:defRPr sz="2667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80000" y="612775"/>
            <a:ext cx="112320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80000" y="5367338"/>
            <a:ext cx="11232000" cy="804863"/>
          </a:xfrm>
        </p:spPr>
        <p:txBody>
          <a:bodyPr/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351C0-C97B-4709-9383-5C1679FFF2F5}" type="datetime1">
              <a:rPr lang="de-DE" smtClean="0"/>
              <a:t>10.06.2021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02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7F743-CE20-426E-B02D-D945BC031F25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73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09600" y="634712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80000" y="634712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BFD7-8919-47B8-BD6C-2E3B43A03F0C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09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BE8F-2C9E-4D1A-9CA3-C30F475DD5F0}" type="datetime1">
              <a:rPr lang="de-DE" smtClean="0"/>
              <a:t>10.06.2021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1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464" y="121794"/>
            <a:ext cx="6096000" cy="79137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660149" y="1077385"/>
            <a:ext cx="5099740" cy="5126567"/>
          </a:xfrm>
        </p:spPr>
        <p:txBody>
          <a:bodyPr/>
          <a:lstStyle>
            <a:lvl1pPr marL="241294" indent="-2412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1pPr>
            <a:lvl2pPr marL="717533" indent="-239178">
              <a:buClr>
                <a:srgbClr val="E05206"/>
              </a:buClr>
              <a:buFont typeface="Arial" panose="020B0604020202020204" pitchFamily="34" charset="0"/>
              <a:buChar char="›"/>
              <a:defRPr/>
            </a:lvl2pPr>
            <a:lvl3pPr marL="1075240" indent="-237061">
              <a:buClr>
                <a:srgbClr val="E05206"/>
              </a:buClr>
              <a:buFont typeface="Arial" panose="020B0604020202020204" pitchFamily="34" charset="0"/>
              <a:buChar char="›"/>
              <a:tabLst>
                <a:tab pos="1077357" algn="l"/>
              </a:tabLst>
              <a:defRPr/>
            </a:lvl3pPr>
            <a:lvl4pPr marL="1426598" indent="-2285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4pPr>
            <a:lvl5pPr marL="1780071" indent="-2285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89738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0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D89777E-4892-4CC9-AF5F-83577751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498" y="1094563"/>
            <a:ext cx="11339983" cy="5241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1294" indent="-241294">
              <a:buClr>
                <a:srgbClr val="E05206"/>
              </a:buClr>
              <a:buFont typeface="Arial" panose="020B0604020202020204" pitchFamily="34" charset="0"/>
              <a:buChar char="›"/>
              <a:defRPr lang="en-US" noProof="0" smtClean="0"/>
            </a:lvl1pPr>
            <a:lvl2pPr marL="717533" indent="-239178">
              <a:buClr>
                <a:srgbClr val="E05206"/>
              </a:buClr>
              <a:buFont typeface="Arial" panose="020B0604020202020204" pitchFamily="34" charset="0"/>
              <a:buChar char="›"/>
              <a:defRPr lang="en-US" noProof="0" smtClean="0"/>
            </a:lvl2pPr>
            <a:lvl3pPr marL="1075240" indent="-237061">
              <a:buClr>
                <a:srgbClr val="E05206"/>
              </a:buClr>
              <a:buFont typeface="Arial" panose="020B0604020202020204" pitchFamily="34" charset="0"/>
              <a:buChar char="›"/>
              <a:defRPr lang="en-US" noProof="0" smtClean="0"/>
            </a:lvl3pPr>
            <a:lvl4pPr marL="1426598" indent="-228594">
              <a:buClr>
                <a:srgbClr val="E05206"/>
              </a:buClr>
              <a:buFont typeface="Arial" panose="020B0604020202020204" pitchFamily="34" charset="0"/>
              <a:buChar char="›"/>
              <a:defRPr lang="en-US" noProof="0" smtClean="0"/>
            </a:lvl4pPr>
            <a:lvl5pPr marL="1780071" indent="-228594">
              <a:buClr>
                <a:srgbClr val="E05206"/>
              </a:buClr>
              <a:buFont typeface="Arial" panose="020B0604020202020204" pitchFamily="34" charset="0"/>
              <a:buChar char="›"/>
              <a:defRPr lang="en-US" noProof="0" dirty="0" smtClean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33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srgbClr val="010514">
                    <a:tint val="75000"/>
                  </a:srgbClr>
                </a:solidFill>
              </a:rPr>
              <a:t>19.04.2018</a:t>
            </a:r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Symphony Sales Training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en-US" smtClean="0">
                <a:solidFill>
                  <a:srgbClr val="010514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544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38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33">
                <a:solidFill>
                  <a:srgbClr val="D31409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03774-E290-4D97-879E-220CCFEFC3D5}" type="datetime1">
              <a:rPr lang="de-DE" noProof="0" smtClean="0"/>
              <a:t>10.06.2021</a:t>
            </a:fld>
            <a:endParaRPr lang="en-US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Beta Systems Group</a:t>
            </a:r>
            <a:endParaRPr lang="en-US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431371" y="1028700"/>
            <a:ext cx="11377513" cy="53086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3710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010514">
                    <a:tint val="75000"/>
                  </a:srgbClr>
                </a:solidFill>
              </a:rPr>
              <a:t>18.05.2021</a:t>
            </a: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Beta Systems IAM Software AG  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78142-BFCC-4772-BE16-5D5066AB8EEF}" type="slidenum">
              <a:rPr lang="de-DE">
                <a:solidFill>
                  <a:srgbClr val="010514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de-DE" dirty="0">
              <a:solidFill>
                <a:srgbClr val="01051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1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-/Kapitelfolie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0" y="771404"/>
            <a:ext cx="12192000" cy="95997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90000">
                <a:schemeClr val="accent6">
                  <a:alpha val="20000"/>
                </a:schemeClr>
              </a:gs>
              <a:gs pos="50000">
                <a:schemeClr val="accent5">
                  <a:alpha val="20000"/>
                </a:schemeClr>
              </a:gs>
              <a:gs pos="10000">
                <a:schemeClr val="accent6">
                  <a:alpha val="20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>
              <a:solidFill>
                <a:prstClr val="white"/>
              </a:solidFill>
            </a:endParaRPr>
          </a:p>
        </p:txBody>
      </p:sp>
      <p:cxnSp>
        <p:nvCxnSpPr>
          <p:cNvPr id="16" name="Gerade Verbindung 15"/>
          <p:cNvCxnSpPr/>
          <p:nvPr/>
        </p:nvCxnSpPr>
        <p:spPr>
          <a:xfrm>
            <a:off x="0" y="867403"/>
            <a:ext cx="12192000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FFFFF"/>
                </a:gs>
                <a:gs pos="100000">
                  <a:schemeClr val="bg1"/>
                </a:gs>
                <a:gs pos="50000">
                  <a:schemeClr val="accent5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Bild 16" descr="Logo_BS_RG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92" y="253640"/>
            <a:ext cx="3729016" cy="413875"/>
          </a:xfrm>
          <a:prstGeom prst="rect">
            <a:avLst/>
          </a:prstGeom>
        </p:spPr>
      </p:pic>
      <p:sp>
        <p:nvSpPr>
          <p:cNvPr id="14" name="Rechteck 7"/>
          <p:cNvSpPr/>
          <p:nvPr userDrawn="1"/>
        </p:nvSpPr>
        <p:spPr>
          <a:xfrm>
            <a:off x="0" y="0"/>
            <a:ext cx="12192000" cy="1186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27" name="Titel 1"/>
          <p:cNvSpPr>
            <a:spLocks noGrp="1"/>
          </p:cNvSpPr>
          <p:nvPr>
            <p:ph type="ctrTitle"/>
          </p:nvPr>
        </p:nvSpPr>
        <p:spPr>
          <a:xfrm>
            <a:off x="467731" y="4420492"/>
            <a:ext cx="11232000" cy="862909"/>
          </a:xfrm>
        </p:spPr>
        <p:txBody>
          <a:bodyPr lIns="0" r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28" name="Untertitel 2"/>
          <p:cNvSpPr>
            <a:spLocks noGrp="1"/>
          </p:cNvSpPr>
          <p:nvPr>
            <p:ph type="subTitle" idx="1"/>
          </p:nvPr>
        </p:nvSpPr>
        <p:spPr>
          <a:xfrm>
            <a:off x="480000" y="5585295"/>
            <a:ext cx="11232000" cy="4763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5355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26"/>
            <a:r>
              <a:rPr lang="de-DE">
                <a:solidFill>
                  <a:srgbClr val="010514">
                    <a:tint val="75000"/>
                  </a:srgbClr>
                </a:solidFill>
              </a:rPr>
              <a:t>18.05.2021</a:t>
            </a:r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26"/>
            <a:r>
              <a:rPr lang="de-DE"/>
              <a:t>© Beta Systems IAM Software AG 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26"/>
            <a:fld id="{44CDF841-76DE-C247-B247-C0B93989241D}" type="slidenum">
              <a:rPr lang="en-US" smtClean="0">
                <a:solidFill>
                  <a:srgbClr val="010514">
                    <a:tint val="75000"/>
                  </a:srgbClr>
                </a:solidFill>
              </a:rPr>
              <a:pPr defTabSz="609526"/>
              <a:t>‹#›</a:t>
            </a:fld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389468" y="1094318"/>
            <a:ext cx="11338984" cy="524298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919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142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67586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708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732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0355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818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0736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8360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348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91817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972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33">
                <a:solidFill>
                  <a:srgbClr val="D31409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03774-E290-4D97-879E-220CCFEFC3D5}" type="datetime1">
              <a:rPr lang="de-DE" noProof="0" smtClean="0"/>
              <a:t>10.06.2021</a:t>
            </a:fld>
            <a:endParaRPr lang="en-US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Beta Systems Group</a:t>
            </a:r>
            <a:endParaRPr lang="en-US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431371" y="1028700"/>
            <a:ext cx="11377513" cy="53086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2446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-D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hidden">
          <a:xfrm>
            <a:off x="-8462" y="6040163"/>
            <a:ext cx="12218027" cy="817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26"/>
            <a:endParaRPr lang="en-US" sz="3024" dirty="0">
              <a:solidFill>
                <a:prstClr val="white"/>
              </a:solidFill>
            </a:endParaRPr>
          </a:p>
        </p:txBody>
      </p:sp>
      <p:pic>
        <p:nvPicPr>
          <p:cNvPr id="10" name="Bild 16" descr="Logo_BS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20" y="6239464"/>
            <a:ext cx="3729016" cy="413875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8461" y="0"/>
            <a:ext cx="12192000" cy="60401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Drop picture here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4553" y="4010427"/>
            <a:ext cx="12191999" cy="2029736"/>
          </a:xfrm>
          <a:gradFill flip="none" rotWithShape="1">
            <a:gsLst>
              <a:gs pos="30000">
                <a:schemeClr val="accent3">
                  <a:alpha val="85000"/>
                </a:schemeClr>
              </a:gs>
              <a:gs pos="7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360000" tIns="180000" rIns="360000" bIns="72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>
              <a:defRPr lang="en-US" sz="4267" b="1" noProof="0" dirty="0">
                <a:solidFill>
                  <a:prstClr val="white">
                    <a:lumMod val="95000"/>
                  </a:prstClr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pPr marL="0" lvl="0" defTabSz="609526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04333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-D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62" y="2"/>
            <a:ext cx="12209561" cy="603278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" y="4005065"/>
            <a:ext cx="12209564" cy="2035097"/>
          </a:xfrm>
          <a:prstGeom prst="rect">
            <a:avLst/>
          </a:prstGeom>
          <a:gradFill flip="none" rotWithShape="1">
            <a:gsLst>
              <a:gs pos="30000">
                <a:schemeClr val="accent3">
                  <a:alpha val="85000"/>
                </a:schemeClr>
              </a:gs>
              <a:gs pos="7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rot="0" spcFirstLastPara="0" vertOverflow="overflow" horzOverflow="overflow" vert="horz" wrap="square" lIns="480000" tIns="240000" rIns="480000" bIns="96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defTabSz="609526">
              <a:spcBef>
                <a:spcPct val="0"/>
              </a:spcBef>
            </a:pPr>
            <a:endParaRPr lang="en-US" sz="4800" dirty="0">
              <a:solidFill>
                <a:prstClr val="white">
                  <a:lumMod val="95000"/>
                </a:prstClr>
              </a:solidFill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467731" y="4269966"/>
            <a:ext cx="11232000" cy="862909"/>
          </a:xfrm>
        </p:spPr>
        <p:txBody>
          <a:bodyPr lIns="36000" tIns="36000" rIns="36000">
            <a:normAutofit/>
          </a:bodyPr>
          <a:lstStyle>
            <a:lvl1pPr algn="l">
              <a:defRPr sz="4267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0001" y="5143797"/>
            <a:ext cx="11232000" cy="575683"/>
          </a:xfrm>
          <a:prstGeom prst="rect">
            <a:avLst/>
          </a:prstGeom>
        </p:spPr>
        <p:txBody>
          <a:bodyPr lIns="36000" tIns="36000" rIns="36000">
            <a:noAutofit/>
          </a:bodyPr>
          <a:lstStyle>
            <a:lvl1pPr marL="0" indent="0" algn="l">
              <a:buNone/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 bwMode="hidden">
          <a:xfrm>
            <a:off x="-8462" y="6040163"/>
            <a:ext cx="12218027" cy="817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26"/>
            <a:endParaRPr lang="en-US" sz="3024" dirty="0">
              <a:solidFill>
                <a:prstClr val="white"/>
              </a:solidFill>
            </a:endParaRPr>
          </a:p>
        </p:txBody>
      </p:sp>
      <p:pic>
        <p:nvPicPr>
          <p:cNvPr id="10" name="Bild 16" descr="Logo_BS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20" y="6239464"/>
            <a:ext cx="3729016" cy="4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38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_Right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794"/>
            <a:ext cx="9264352" cy="79137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264352" y="0"/>
            <a:ext cx="292764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6685" y="1077385"/>
            <a:ext cx="8131604" cy="5126567"/>
          </a:xfrm>
        </p:spPr>
        <p:txBody>
          <a:bodyPr/>
          <a:lstStyle>
            <a:lvl1pPr marL="241294" indent="-2412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1pPr>
            <a:lvl2pPr marL="717533" indent="-239178">
              <a:buClr>
                <a:srgbClr val="E05206"/>
              </a:buClr>
              <a:buFont typeface="Arial" panose="020B0604020202020204" pitchFamily="34" charset="0"/>
              <a:buChar char="›"/>
              <a:defRPr/>
            </a:lvl2pPr>
            <a:lvl3pPr marL="1075240" indent="-237061">
              <a:buClr>
                <a:srgbClr val="E05206"/>
              </a:buClr>
              <a:buFont typeface="Arial" panose="020B0604020202020204" pitchFamily="34" charset="0"/>
              <a:buChar char="›"/>
              <a:tabLst>
                <a:tab pos="1077357" algn="l"/>
              </a:tabLst>
              <a:defRPr/>
            </a:lvl3pPr>
            <a:lvl4pPr marL="1426598" indent="-2285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4pPr>
            <a:lvl5pPr marL="1780071" indent="-228594">
              <a:buClr>
                <a:srgbClr val="E05206"/>
              </a:buClr>
              <a:buFont typeface="Arial" panose="020B0604020202020204" pitchFamily="34" charset="0"/>
              <a:buChar char="›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 Beta Systems Software AG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4CDF841-76DE-C247-B247-C0B93989241D}" type="slidenum">
              <a:rPr lang="en-US" smtClean="0">
                <a:solidFill>
                  <a:srgbClr val="010514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1051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32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0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28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0" y="384001"/>
            <a:ext cx="12192000" cy="791372"/>
          </a:xfrm>
          <a:prstGeom prst="rect">
            <a:avLst/>
          </a:prstGeom>
          <a:noFill/>
        </p:spPr>
        <p:txBody>
          <a:bodyPr vert="horz" lIns="360000" tIns="45720" rIns="36000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0001" y="1274981"/>
            <a:ext cx="11231999" cy="51298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80000" y="6576000"/>
            <a:ext cx="28448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2A2FA-0B9F-4383-8A98-F5E8E5962C4D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570000"/>
            <a:ext cx="38608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©Beta Systems IAM Software AG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832000" y="6576000"/>
            <a:ext cx="1920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DF841-76DE-C247-B247-C0B93989241D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0" y="6576000"/>
            <a:ext cx="12192000" cy="0"/>
          </a:xfrm>
          <a:prstGeom prst="line">
            <a:avLst/>
          </a:prstGeom>
          <a:ln w="952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Bild 18" descr="Logo_BS_RGB.png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29" y="72000"/>
            <a:ext cx="2178448" cy="240000"/>
          </a:xfrm>
          <a:prstGeom prst="rect">
            <a:avLst/>
          </a:prstGeom>
        </p:spPr>
      </p:pic>
      <p:sp>
        <p:nvSpPr>
          <p:cNvPr id="20" name="Kreis 19"/>
          <p:cNvSpPr/>
          <p:nvPr/>
        </p:nvSpPr>
        <p:spPr>
          <a:xfrm>
            <a:off x="11050959" y="5723092"/>
            <a:ext cx="2294093" cy="2294093"/>
          </a:xfrm>
          <a:prstGeom prst="pie">
            <a:avLst>
              <a:gd name="adj1" fmla="val 10800000"/>
              <a:gd name="adj2" fmla="val 16199996"/>
            </a:avLst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tx1"/>
              </a:solidFill>
            </a:endParaRPr>
          </a:p>
        </p:txBody>
      </p:sp>
      <p:pic>
        <p:nvPicPr>
          <p:cNvPr id="9" name="Bild 8" descr="b.png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978" y="6111510"/>
            <a:ext cx="620717" cy="659769"/>
          </a:xfrm>
          <a:prstGeom prst="rect">
            <a:avLst/>
          </a:prstGeom>
        </p:spPr>
      </p:pic>
      <p:cxnSp>
        <p:nvCxnSpPr>
          <p:cNvPr id="12" name="Gerade Verbindung 11"/>
          <p:cNvCxnSpPr/>
          <p:nvPr/>
        </p:nvCxnSpPr>
        <p:spPr>
          <a:xfrm>
            <a:off x="0" y="390344"/>
            <a:ext cx="12192000" cy="0"/>
          </a:xfrm>
          <a:prstGeom prst="line">
            <a:avLst/>
          </a:pr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29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3" r:id="rId22"/>
    <p:sldLayoutId id="2147483684" r:id="rId23"/>
    <p:sldLayoutId id="2147483685" r:id="rId24"/>
    <p:sldLayoutId id="2147483703" r:id="rId25"/>
    <p:sldLayoutId id="2147483704" r:id="rId26"/>
    <p:sldLayoutId id="2147483705" r:id="rId2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609585" rtl="0" eaLnBrk="1" latinLnBrk="0" hangingPunct="1">
        <a:spcBef>
          <a:spcPct val="0"/>
        </a:spcBef>
        <a:buNone/>
        <a:defRPr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41294" indent="-241294" algn="l" defTabSz="609585" rtl="0" eaLnBrk="1" latinLnBrk="0" hangingPunct="1">
        <a:spcBef>
          <a:spcPct val="20000"/>
        </a:spcBef>
        <a:buClr>
          <a:schemeClr val="accent3"/>
        </a:buClr>
        <a:buSzPct val="85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9649" indent="-241294" algn="l" defTabSz="609585" rtl="0" eaLnBrk="1" latinLnBrk="0" hangingPunct="1">
        <a:spcBef>
          <a:spcPct val="20000"/>
        </a:spcBef>
        <a:buClr>
          <a:schemeClr val="accent3"/>
        </a:buClr>
        <a:buSzPct val="80000"/>
        <a:buFont typeface="Wingdings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73124" indent="-234945" algn="l" defTabSz="609585" rtl="0" eaLnBrk="1" latinLnBrk="0" hangingPunct="1">
        <a:spcBef>
          <a:spcPct val="20000"/>
        </a:spcBef>
        <a:buClr>
          <a:schemeClr val="accent3"/>
        </a:buClr>
        <a:buSzPct val="80000"/>
        <a:buFont typeface="Wingdings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32948" indent="-234945" algn="l" defTabSz="609585" rtl="0" eaLnBrk="1" latinLnBrk="0" hangingPunct="1">
        <a:spcBef>
          <a:spcPct val="20000"/>
        </a:spcBef>
        <a:buClr>
          <a:schemeClr val="accent3"/>
        </a:buClr>
        <a:buSzPct val="80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773" indent="-241294" algn="l" defTabSz="609585" rtl="0" eaLnBrk="1" latinLnBrk="0" hangingPunct="1">
        <a:spcBef>
          <a:spcPct val="20000"/>
        </a:spcBef>
        <a:buClr>
          <a:schemeClr val="accent3"/>
        </a:buClr>
        <a:buSzPct val="80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B49F7-6B61-4EC1-A4FF-EEC4A940E1FD}" type="datetimeFigureOut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6C941-4954-410E-8575-5A6D88C1E10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27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10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blog/" TargetMode="External"/><Relationship Id="rId2" Type="http://schemas.openxmlformats.org/officeDocument/2006/relationships/hyperlink" Target="https://www.idenhaus.com/" TargetMode="Externa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731" y="4420490"/>
            <a:ext cx="11232000" cy="2152588"/>
          </a:xfrm>
        </p:spPr>
        <p:txBody>
          <a:bodyPr>
            <a:normAutofit/>
          </a:bodyPr>
          <a:lstStyle/>
          <a:p>
            <a:r>
              <a:rPr lang="de-DE" dirty="0"/>
              <a:t>Identity Management </a:t>
            </a:r>
            <a:r>
              <a:rPr lang="de-DE" dirty="0" err="1"/>
              <a:t>as</a:t>
            </a:r>
            <a:r>
              <a:rPr lang="de-DE" dirty="0"/>
              <a:t> a Business </a:t>
            </a:r>
            <a:r>
              <a:rPr lang="de-DE" dirty="0" err="1"/>
              <a:t>Enabler</a:t>
            </a:r>
            <a:r>
              <a:rPr lang="de-DE" dirty="0"/>
              <a:t> </a:t>
            </a:r>
            <a:br>
              <a:rPr lang="de-DE" dirty="0"/>
            </a:br>
            <a:br>
              <a:rPr lang="de-DE" dirty="0"/>
            </a:br>
            <a:r>
              <a:rPr lang="sr-Latn-RS" sz="1867" dirty="0"/>
              <a:t>Miroslav Jeličić</a:t>
            </a:r>
            <a:r>
              <a:rPr lang="de-DE" sz="1867" dirty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68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18.05.2021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Beta Systems IAM Software AG  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426508" y="1401979"/>
            <a:ext cx="11338984" cy="4385263"/>
          </a:xfrm>
        </p:spPr>
        <p:txBody>
          <a:bodyPr/>
          <a:lstStyle/>
          <a:p>
            <a:r>
              <a:rPr lang="en-US" dirty="0"/>
              <a:t>Beta Systems – the company at a glance</a:t>
            </a:r>
            <a:br>
              <a:rPr lang="en-US" dirty="0"/>
            </a:br>
            <a:endParaRPr lang="en-US" dirty="0"/>
          </a:p>
          <a:p>
            <a:r>
              <a:rPr lang="en-US" dirty="0"/>
              <a:t>Identity Management as a Business Enabler or “all you wanted to know about </a:t>
            </a:r>
            <a:r>
              <a:rPr lang="en-US" dirty="0" err="1"/>
              <a:t>IdM</a:t>
            </a:r>
            <a:r>
              <a:rPr lang="en-US" dirty="0"/>
              <a:t>/IAM and never had a chance to ask”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Garancy</a:t>
            </a:r>
            <a:r>
              <a:rPr lang="en-US" dirty="0"/>
              <a:t> IAM, Identity Management by Beta Systems, at a glance</a:t>
            </a:r>
            <a:br>
              <a:rPr lang="en-US" dirty="0"/>
            </a:br>
            <a:endParaRPr lang="en-US" dirty="0"/>
          </a:p>
          <a:p>
            <a:r>
              <a:rPr lang="en-US" dirty="0"/>
              <a:t>Q &amp; A </a:t>
            </a:r>
          </a:p>
          <a:p>
            <a:endParaRPr lang="en-US" dirty="0"/>
          </a:p>
          <a:p>
            <a:r>
              <a:rPr lang="en-US" dirty="0" err="1"/>
              <a:t>Garancy</a:t>
            </a:r>
            <a:r>
              <a:rPr lang="en-US" dirty="0"/>
              <a:t> IAM demo</a:t>
            </a:r>
          </a:p>
        </p:txBody>
      </p:sp>
    </p:spTree>
    <p:extLst>
      <p:ext uri="{BB962C8B-B14F-4D97-AF65-F5344CB8AC3E}">
        <p14:creationId xmlns:p14="http://schemas.microsoft.com/office/powerpoint/2010/main" val="1895109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Titel 1"/>
          <p:cNvSpPr>
            <a:spLocks noGrp="1"/>
          </p:cNvSpPr>
          <p:nvPr>
            <p:ph type="title"/>
          </p:nvPr>
        </p:nvSpPr>
        <p:spPr>
          <a:xfrm>
            <a:off x="0" y="-50670"/>
            <a:ext cx="12192000" cy="79137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Beta Systems at a glance</a:t>
            </a:r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" b="11155"/>
          <a:stretch/>
        </p:blipFill>
        <p:spPr>
          <a:xfrm>
            <a:off x="8194037" y="735753"/>
            <a:ext cx="3983567" cy="574026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31371" y="961078"/>
            <a:ext cx="2191411" cy="1524508"/>
            <a:chOff x="5667889" y="122238"/>
            <a:chExt cx="4950000" cy="5670000"/>
          </a:xfrm>
        </p:grpSpPr>
        <p:sp>
          <p:nvSpPr>
            <p:cNvPr id="17" name="Rectangle 16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1983</a:t>
              </a:r>
            </a:p>
            <a:p>
              <a:pPr algn="ctr"/>
              <a:r>
                <a:rPr lang="en-US" sz="1867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Year of Foundation</a:t>
              </a:r>
            </a:p>
          </p:txBody>
        </p:sp>
        <p:sp>
          <p:nvSpPr>
            <p:cNvPr id="20" name="Isosceles Triangle 19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040493" y="968139"/>
            <a:ext cx="2191411" cy="1524508"/>
            <a:chOff x="5667889" y="122238"/>
            <a:chExt cx="4950000" cy="5670000"/>
          </a:xfrm>
        </p:grpSpPr>
        <p:sp>
          <p:nvSpPr>
            <p:cNvPr id="22" name="Rectangle 21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5" name="Isosceles Triangle 24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632781" y="968139"/>
            <a:ext cx="2191411" cy="1524508"/>
            <a:chOff x="5667889" y="122238"/>
            <a:chExt cx="4950000" cy="5670000"/>
          </a:xfrm>
        </p:grpSpPr>
        <p:sp>
          <p:nvSpPr>
            <p:cNvPr id="27" name="Rectangle 26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30" name="Isosceles Triangle 29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67" name="Rectangle 66"/>
          <p:cNvSpPr>
            <a:spLocks noChangeAspect="1"/>
          </p:cNvSpPr>
          <p:nvPr/>
        </p:nvSpPr>
        <p:spPr>
          <a:xfrm>
            <a:off x="3194878" y="1064150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1997</a:t>
            </a: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IPO</a:t>
            </a:r>
          </a:p>
        </p:txBody>
      </p:sp>
      <p:sp>
        <p:nvSpPr>
          <p:cNvPr id="68" name="Rectangle 67"/>
          <p:cNvSpPr>
            <a:spLocks noChangeAspect="1"/>
          </p:cNvSpPr>
          <p:nvPr/>
        </p:nvSpPr>
        <p:spPr>
          <a:xfrm>
            <a:off x="5815520" y="1064150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38 years</a:t>
            </a: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of experience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431371" y="2892954"/>
            <a:ext cx="2191411" cy="1524508"/>
            <a:chOff x="5667889" y="122238"/>
            <a:chExt cx="4950000" cy="5670000"/>
          </a:xfrm>
        </p:grpSpPr>
        <p:sp>
          <p:nvSpPr>
            <p:cNvPr id="87" name="Rectangle 86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89" name="Rectangle 88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7</a:t>
              </a:r>
            </a:p>
            <a:p>
              <a:pPr algn="ctr"/>
              <a:r>
                <a:rPr lang="en-US" sz="1867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R&amp;D sites</a:t>
              </a:r>
            </a:p>
          </p:txBody>
        </p:sp>
        <p:sp>
          <p:nvSpPr>
            <p:cNvPr id="90" name="Isosceles Triangle 89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040493" y="2900015"/>
            <a:ext cx="2191411" cy="1524508"/>
            <a:chOff x="5667889" y="122238"/>
            <a:chExt cx="4950000" cy="5670000"/>
          </a:xfrm>
        </p:grpSpPr>
        <p:sp>
          <p:nvSpPr>
            <p:cNvPr id="92" name="Rectangle 91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4" name="Rectangle 93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5" name="Isosceles Triangle 94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632781" y="2900015"/>
            <a:ext cx="2191411" cy="1524508"/>
            <a:chOff x="5667889" y="122238"/>
            <a:chExt cx="4950000" cy="5670000"/>
          </a:xfrm>
        </p:grpSpPr>
        <p:sp>
          <p:nvSpPr>
            <p:cNvPr id="97" name="Rectangle 96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9" name="Rectangle 98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0" name="Isosceles Triangle 99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01" name="Rectangle 100"/>
          <p:cNvSpPr>
            <a:spLocks noChangeAspect="1"/>
          </p:cNvSpPr>
          <p:nvPr/>
        </p:nvSpPr>
        <p:spPr>
          <a:xfrm>
            <a:off x="3194878" y="2996026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26</a:t>
            </a: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Companies worldwide</a:t>
            </a:r>
          </a:p>
        </p:txBody>
      </p:sp>
      <p:sp>
        <p:nvSpPr>
          <p:cNvPr id="102" name="Rectangle 101"/>
          <p:cNvSpPr>
            <a:spLocks noChangeAspect="1"/>
          </p:cNvSpPr>
          <p:nvPr/>
        </p:nvSpPr>
        <p:spPr>
          <a:xfrm>
            <a:off x="5815520" y="2996026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More than </a:t>
            </a:r>
            <a:b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670</a:t>
            </a:r>
            <a:endParaRPr lang="en-US" sz="2400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employees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431371" y="4717157"/>
            <a:ext cx="2191411" cy="1524508"/>
            <a:chOff x="5667889" y="122238"/>
            <a:chExt cx="4950000" cy="5670000"/>
          </a:xfrm>
        </p:grpSpPr>
        <p:sp>
          <p:nvSpPr>
            <p:cNvPr id="104" name="Rectangle 103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6" name="Rectangle 105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3.500</a:t>
              </a:r>
            </a:p>
            <a:p>
              <a:pPr algn="ctr"/>
              <a:r>
                <a:rPr lang="en-US" sz="1867" dirty="0">
                  <a:solidFill>
                    <a:schemeClr val="bg2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Customers worldwide</a:t>
              </a:r>
            </a:p>
          </p:txBody>
        </p:sp>
        <p:sp>
          <p:nvSpPr>
            <p:cNvPr id="107" name="Isosceles Triangle 106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3040493" y="4724218"/>
            <a:ext cx="2191411" cy="1524508"/>
            <a:chOff x="5667889" y="122238"/>
            <a:chExt cx="4950000" cy="5670000"/>
          </a:xfrm>
        </p:grpSpPr>
        <p:sp>
          <p:nvSpPr>
            <p:cNvPr id="109" name="Rectangle 108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1" name="Rectangle 110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2" name="Isosceles Triangle 111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632781" y="4724218"/>
            <a:ext cx="2191411" cy="1524508"/>
            <a:chOff x="5667889" y="122238"/>
            <a:chExt cx="4950000" cy="5670000"/>
          </a:xfrm>
        </p:grpSpPr>
        <p:sp>
          <p:nvSpPr>
            <p:cNvPr id="114" name="Rectangle 113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5667889" y="122238"/>
              <a:ext cx="4950000" cy="5670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80000"/>
                  </a:schemeClr>
                </a:gs>
                <a:gs pos="0">
                  <a:schemeClr val="bg1">
                    <a:lumMod val="85000"/>
                    <a:alpha val="80000"/>
                  </a:schemeClr>
                </a:gs>
                <a:gs pos="50000">
                  <a:schemeClr val="bg1">
                    <a:lumMod val="95000"/>
                    <a:alpha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7" name="Rectangle 116"/>
            <p:cNvSpPr>
              <a:spLocks noChangeAspect="1"/>
            </p:cNvSpPr>
            <p:nvPr/>
          </p:nvSpPr>
          <p:spPr>
            <a:xfrm>
              <a:off x="5982712" y="437238"/>
              <a:ext cx="4320355" cy="4320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25000">
                  <a:schemeClr val="bg1">
                    <a:lumMod val="85000"/>
                  </a:schemeClr>
                </a:gs>
                <a:gs pos="80000">
                  <a:schemeClr val="bg1">
                    <a:lumMod val="95000"/>
                  </a:schemeClr>
                </a:gs>
                <a:gs pos="35000">
                  <a:schemeClr val="bg1">
                    <a:lumMod val="8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8" name="Isosceles Triangle 117"/>
            <p:cNvSpPr/>
            <p:nvPr/>
          </p:nvSpPr>
          <p:spPr>
            <a:xfrm>
              <a:off x="5982712" y="2597238"/>
              <a:ext cx="4320355" cy="21600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19" name="Rectangle 118"/>
          <p:cNvSpPr>
            <a:spLocks noChangeAspect="1"/>
          </p:cNvSpPr>
          <p:nvPr/>
        </p:nvSpPr>
        <p:spPr>
          <a:xfrm>
            <a:off x="3194878" y="4820229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6.000</a:t>
            </a: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Installations</a:t>
            </a:r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5815520" y="4820229"/>
            <a:ext cx="1912661" cy="116152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5000">
                <a:schemeClr val="bg1">
                  <a:lumMod val="85000"/>
                </a:schemeClr>
              </a:gs>
              <a:gs pos="80000">
                <a:schemeClr val="bg1">
                  <a:lumMod val="95000"/>
                </a:schemeClr>
              </a:gs>
              <a:gs pos="35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€70 Mio. </a:t>
            </a:r>
          </a:p>
          <a:p>
            <a:pPr algn="ctr"/>
            <a:r>
              <a:rPr lang="en-US" sz="1867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Revenue in FY 2019/2020</a:t>
            </a:r>
          </a:p>
        </p:txBody>
      </p:sp>
      <p:pic>
        <p:nvPicPr>
          <p:cNvPr id="121" name="Bild 18" descr="Logo_BS_RGB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0119" y="6515519"/>
            <a:ext cx="2077360" cy="22886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388FF-001B-4D27-8D0B-CCA524E54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18.05.2021</a:t>
            </a:r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1E7AA5-7EEA-40FE-8CFC-CE3DF584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Beta Systems IAM Software AG  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7D257-2AC6-4308-9076-E784751F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77E1-53F4-490D-8471-E7B92788928A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09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11">
            <a:extLst>
              <a:ext uri="{FF2B5EF4-FFF2-40B4-BE49-F238E27FC236}">
                <a16:creationId xmlns:a16="http://schemas.microsoft.com/office/drawing/2014/main" id="{1E36D551-029C-B741-9F30-104C1D888013}"/>
              </a:ext>
            </a:extLst>
          </p:cNvPr>
          <p:cNvSpPr/>
          <p:nvPr/>
        </p:nvSpPr>
        <p:spPr bwMode="auto">
          <a:xfrm>
            <a:off x="786155" y="776261"/>
            <a:ext cx="7613069" cy="871975"/>
          </a:xfrm>
          <a:prstGeom prst="roundRect">
            <a:avLst>
              <a:gd name="adj" fmla="val 5329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id="{D5F8B529-4402-3A4A-8B76-D59D4DB5612E}"/>
              </a:ext>
            </a:extLst>
          </p:cNvPr>
          <p:cNvSpPr/>
          <p:nvPr/>
        </p:nvSpPr>
        <p:spPr bwMode="auto">
          <a:xfrm>
            <a:off x="733546" y="2633292"/>
            <a:ext cx="4420116" cy="850353"/>
          </a:xfrm>
          <a:prstGeom prst="roundRect">
            <a:avLst>
              <a:gd name="adj" fmla="val 5329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9" name="Скругленный прямоугольник 28">
            <a:extLst>
              <a:ext uri="{FF2B5EF4-FFF2-40B4-BE49-F238E27FC236}">
                <a16:creationId xmlns:a16="http://schemas.microsoft.com/office/drawing/2014/main" id="{C1A32496-F55D-D44E-B08B-B109102185A9}"/>
              </a:ext>
            </a:extLst>
          </p:cNvPr>
          <p:cNvSpPr/>
          <p:nvPr/>
        </p:nvSpPr>
        <p:spPr bwMode="auto">
          <a:xfrm>
            <a:off x="5276916" y="2639876"/>
            <a:ext cx="3122307" cy="827784"/>
          </a:xfrm>
          <a:prstGeom prst="roundRect">
            <a:avLst>
              <a:gd name="adj" fmla="val 5329"/>
            </a:avLst>
          </a:prstGeom>
          <a:solidFill>
            <a:srgbClr val="E05206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12" name="Скругленный прямоугольник 31">
            <a:extLst>
              <a:ext uri="{FF2B5EF4-FFF2-40B4-BE49-F238E27FC236}">
                <a16:creationId xmlns:a16="http://schemas.microsoft.com/office/drawing/2014/main" id="{DA27306F-DA50-4A49-9D0B-19BED3C01BD6}"/>
              </a:ext>
            </a:extLst>
          </p:cNvPr>
          <p:cNvSpPr/>
          <p:nvPr/>
        </p:nvSpPr>
        <p:spPr bwMode="auto">
          <a:xfrm>
            <a:off x="725315" y="3593399"/>
            <a:ext cx="2908275" cy="2580939"/>
          </a:xfrm>
          <a:prstGeom prst="roundRect">
            <a:avLst>
              <a:gd name="adj" fmla="val 5329"/>
            </a:avLst>
          </a:prstGeom>
          <a:solidFill>
            <a:srgbClr val="0068B4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16" name="Скругленный прямоугольник 61">
            <a:extLst>
              <a:ext uri="{FF2B5EF4-FFF2-40B4-BE49-F238E27FC236}">
                <a16:creationId xmlns:a16="http://schemas.microsoft.com/office/drawing/2014/main" id="{A675B696-9730-9248-A6EC-7161EA5C424A}"/>
              </a:ext>
            </a:extLst>
          </p:cNvPr>
          <p:cNvSpPr/>
          <p:nvPr/>
        </p:nvSpPr>
        <p:spPr bwMode="auto">
          <a:xfrm>
            <a:off x="8552873" y="2652159"/>
            <a:ext cx="3156032" cy="815501"/>
          </a:xfrm>
          <a:prstGeom prst="roundRect">
            <a:avLst>
              <a:gd name="adj" fmla="val 5329"/>
            </a:avLst>
          </a:prstGeom>
          <a:solidFill>
            <a:srgbClr val="0068B4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FEDF94-A6A7-0543-8742-642E22DC2209}"/>
              </a:ext>
            </a:extLst>
          </p:cNvPr>
          <p:cNvSpPr txBox="1"/>
          <p:nvPr/>
        </p:nvSpPr>
        <p:spPr>
          <a:xfrm>
            <a:off x="2323751" y="903308"/>
            <a:ext cx="471795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Beta Systems Software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4EA5E7-0C3E-D74C-A61F-BC5596A5C484}"/>
              </a:ext>
            </a:extLst>
          </p:cNvPr>
          <p:cNvSpPr txBox="1"/>
          <p:nvPr/>
        </p:nvSpPr>
        <p:spPr>
          <a:xfrm>
            <a:off x="901235" y="2875112"/>
            <a:ext cx="4214717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DCI | Data Center Intelligence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32EF5F-DED7-7144-AC78-F86CC27F0682}"/>
              </a:ext>
            </a:extLst>
          </p:cNvPr>
          <p:cNvSpPr txBox="1"/>
          <p:nvPr/>
        </p:nvSpPr>
        <p:spPr>
          <a:xfrm>
            <a:off x="5874927" y="2670202"/>
            <a:ext cx="1926285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IAM | Identity </a:t>
            </a:r>
            <a:b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&amp; Access Management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EC89C5-FBE4-3C46-91E1-0FFD3F710E49}"/>
              </a:ext>
            </a:extLst>
          </p:cNvPr>
          <p:cNvSpPr txBox="1"/>
          <p:nvPr/>
        </p:nvSpPr>
        <p:spPr>
          <a:xfrm>
            <a:off x="846126" y="3881544"/>
            <a:ext cx="3137621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Data Center Solutions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Access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Log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Output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Operlog</a:t>
            </a: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 Tools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Job Scheduling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9E1379-53EB-8F48-9BB4-9A930A0122BF}"/>
              </a:ext>
            </a:extLst>
          </p:cNvPr>
          <p:cNvSpPr txBox="1"/>
          <p:nvPr/>
        </p:nvSpPr>
        <p:spPr>
          <a:xfrm>
            <a:off x="9023485" y="2884491"/>
            <a:ext cx="1869960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Auconet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 BICS </a:t>
            </a:r>
          </a:p>
        </p:txBody>
      </p:sp>
      <p:sp>
        <p:nvSpPr>
          <p:cNvPr id="67" name="Скругленный прямоугольник 44">
            <a:extLst>
              <a:ext uri="{FF2B5EF4-FFF2-40B4-BE49-F238E27FC236}">
                <a16:creationId xmlns:a16="http://schemas.microsoft.com/office/drawing/2014/main" id="{1C6CE1DA-04B7-C24B-A4D6-C8CD8B5266CB}"/>
              </a:ext>
            </a:extLst>
          </p:cNvPr>
          <p:cNvSpPr/>
          <p:nvPr/>
        </p:nvSpPr>
        <p:spPr bwMode="auto">
          <a:xfrm>
            <a:off x="3713501" y="3600255"/>
            <a:ext cx="1440161" cy="2580939"/>
          </a:xfrm>
          <a:prstGeom prst="roundRect">
            <a:avLst>
              <a:gd name="adj" fmla="val 5329"/>
            </a:avLst>
          </a:prstGeom>
          <a:solidFill>
            <a:srgbClr val="0068B4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7A7BED2-A0CE-9C4A-BE3D-8517F43A644C}"/>
              </a:ext>
            </a:extLst>
          </p:cNvPr>
          <p:cNvSpPr txBox="1"/>
          <p:nvPr/>
        </p:nvSpPr>
        <p:spPr>
          <a:xfrm>
            <a:off x="3596761" y="4004655"/>
            <a:ext cx="1426680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H</a:t>
            </a:r>
            <a:r>
              <a:rPr lang="en-US" sz="1600" b="1" dirty="0">
                <a:solidFill>
                  <a:srgbClr val="FF0000"/>
                </a:solidFill>
                <a:latin typeface="+mj-lt"/>
                <a:ea typeface="League Spartan" charset="0"/>
                <a:cs typeface="Poppins" pitchFamily="2" charset="77"/>
              </a:rPr>
              <a:t>O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RIZONT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IWS products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X-Info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Smart JCL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ProcMan</a:t>
            </a:r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  <a:p>
            <a:pPr marL="228594" indent="-228594" algn="ctr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52" name="Скругленный прямоугольник 44">
            <a:extLst>
              <a:ext uri="{FF2B5EF4-FFF2-40B4-BE49-F238E27FC236}">
                <a16:creationId xmlns:a16="http://schemas.microsoft.com/office/drawing/2014/main" id="{1C6CE1DA-04B7-C24B-A4D6-C8CD8B5266CB}"/>
              </a:ext>
            </a:extLst>
          </p:cNvPr>
          <p:cNvSpPr/>
          <p:nvPr/>
        </p:nvSpPr>
        <p:spPr bwMode="auto">
          <a:xfrm>
            <a:off x="5276916" y="3599983"/>
            <a:ext cx="3122307" cy="2580939"/>
          </a:xfrm>
          <a:prstGeom prst="roundRect">
            <a:avLst>
              <a:gd name="adj" fmla="val 5329"/>
            </a:avLst>
          </a:prstGeom>
          <a:solidFill>
            <a:srgbClr val="E05206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7A7BED2-A0CE-9C4A-BE3D-8517F43A644C}"/>
              </a:ext>
            </a:extLst>
          </p:cNvPr>
          <p:cNvSpPr txBox="1"/>
          <p:nvPr/>
        </p:nvSpPr>
        <p:spPr>
          <a:xfrm>
            <a:off x="5357440" y="3835368"/>
            <a:ext cx="2991653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Garancy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 IAM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Provisioning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User Center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Recertification</a:t>
            </a:r>
          </a:p>
          <a:p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    Center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Password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Access Intelligence</a:t>
            </a:r>
          </a:p>
        </p:txBody>
      </p:sp>
      <p:sp>
        <p:nvSpPr>
          <p:cNvPr id="54" name="Скругленный прямоугольник 44">
            <a:extLst>
              <a:ext uri="{FF2B5EF4-FFF2-40B4-BE49-F238E27FC236}">
                <a16:creationId xmlns:a16="http://schemas.microsoft.com/office/drawing/2014/main" id="{1C6CE1DA-04B7-C24B-A4D6-C8CD8B5266CB}"/>
              </a:ext>
            </a:extLst>
          </p:cNvPr>
          <p:cNvSpPr/>
          <p:nvPr/>
        </p:nvSpPr>
        <p:spPr bwMode="auto">
          <a:xfrm>
            <a:off x="8552873" y="3593399"/>
            <a:ext cx="3156032" cy="2580939"/>
          </a:xfrm>
          <a:prstGeom prst="roundRect">
            <a:avLst>
              <a:gd name="adj" fmla="val 5329"/>
            </a:avLst>
          </a:prstGeom>
          <a:solidFill>
            <a:srgbClr val="0068B4"/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19045" tIns="19045" rIns="19045" bIns="1904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412616" fontAlgn="base" hangingPunct="0">
              <a:spcBef>
                <a:spcPct val="0"/>
              </a:spcBef>
              <a:spcAft>
                <a:spcPct val="0"/>
              </a:spcAft>
            </a:pPr>
            <a:endParaRPr lang="ru-RU" sz="1000">
              <a:solidFill>
                <a:srgbClr val="74808C"/>
              </a:solidFill>
              <a:latin typeface="+mj-lt"/>
              <a:ea typeface="Poppins" charset="0"/>
              <a:cs typeface="Poppins" charset="0"/>
              <a:sym typeface="Poppins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7A7BED2-A0CE-9C4A-BE3D-8517F43A644C}"/>
              </a:ext>
            </a:extLst>
          </p:cNvPr>
          <p:cNvSpPr txBox="1"/>
          <p:nvPr/>
        </p:nvSpPr>
        <p:spPr>
          <a:xfrm>
            <a:off x="8552873" y="3512212"/>
            <a:ext cx="3195433" cy="230832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  <a:p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BICS: Business Infrastructure        Control System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Network Security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System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Asset Management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Network Management </a:t>
            </a:r>
          </a:p>
          <a:p>
            <a:pPr marL="228594" indent="-228594" algn="ctr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pic>
        <p:nvPicPr>
          <p:cNvPr id="23" name="Bild 18" descr="Logo_BS_RG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0119" y="6515519"/>
            <a:ext cx="2077360" cy="2288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872" y="763760"/>
            <a:ext cx="1277432" cy="161996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87D89C-F2A5-4B76-B8D0-D2D76E4FB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solidFill>
                  <a:srgbClr val="010514">
                    <a:tint val="75000"/>
                  </a:srgbClr>
                </a:solidFill>
              </a:rPr>
              <a:t>18.05.2021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182930-170E-41AD-AF11-E2BC60161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© Beta Systems IAM Software AG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C04D7-AD68-43D2-85BC-C1840E4B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78142-BFCC-4772-BE16-5D5066AB8EEF}" type="slidenum">
              <a:rPr lang="de-DE" smtClean="0">
                <a:solidFill>
                  <a:srgbClr val="010514">
                    <a:tint val="75000"/>
                  </a:srgbClr>
                </a:solidFill>
              </a:rPr>
              <a:pPr>
                <a:defRPr/>
              </a:pPr>
              <a:t>4</a:t>
            </a:fld>
            <a:endParaRPr lang="de-DE" dirty="0">
              <a:solidFill>
                <a:srgbClr val="01051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-1" r="10889"/>
          <a:stretch/>
        </p:blipFill>
        <p:spPr>
          <a:xfrm>
            <a:off x="-512" y="-16773"/>
            <a:ext cx="12252472" cy="68747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44577" y="2807577"/>
            <a:ext cx="1423233" cy="142323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52050" y="2807577"/>
            <a:ext cx="1423233" cy="142323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49546" y="2807577"/>
            <a:ext cx="1423233" cy="142323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7956424" y="3236009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9350744" y="3236009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8692960" y="2497495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10097973" y="2497495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8" name="Flowchart: Connector 17"/>
          <p:cNvSpPr/>
          <p:nvPr/>
        </p:nvSpPr>
        <p:spPr>
          <a:xfrm>
            <a:off x="10786831" y="3236009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884019" y="3073559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292446" y="3073559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717617" y="3073559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8792265" y="2549105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10206545" y="2549105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52050" y="4222765"/>
            <a:ext cx="1423233" cy="142323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649546" y="4222765"/>
            <a:ext cx="1423233" cy="1423233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0" name="Flowchart: Connector 29"/>
          <p:cNvSpPr/>
          <p:nvPr/>
        </p:nvSpPr>
        <p:spPr>
          <a:xfrm>
            <a:off x="9350744" y="4651197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2" name="Flowchart: Connector 31"/>
          <p:cNvSpPr/>
          <p:nvPr/>
        </p:nvSpPr>
        <p:spPr>
          <a:xfrm>
            <a:off x="8692960" y="3912683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10097973" y="3912683"/>
            <a:ext cx="576064" cy="576064"/>
          </a:xfrm>
          <a:prstGeom prst="flowChartConnector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10786831" y="4651197"/>
            <a:ext cx="576064" cy="576064"/>
          </a:xfrm>
          <a:prstGeom prst="flowChartConnector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92446" y="4488747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717617" y="4488747"/>
            <a:ext cx="346679" cy="9067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8792265" y="3964293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10206545" y="3964293"/>
            <a:ext cx="346679" cy="9067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70649" y="3257040"/>
            <a:ext cx="1008609" cy="37965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Firewall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77725" y="4660957"/>
            <a:ext cx="570990" cy="37965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IPS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31671" y="3098891"/>
            <a:ext cx="1077539" cy="6669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Virus</a:t>
            </a:r>
          </a:p>
          <a:p>
            <a:pPr algn="ctr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Scanner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70021" y="4447364"/>
            <a:ext cx="1293331" cy="954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1867" dirty="0" err="1">
                <a:solidFill>
                  <a:schemeClr val="bg1"/>
                </a:solidFill>
              </a:rPr>
              <a:t>AdvancedThreat</a:t>
            </a:r>
            <a:endParaRPr lang="de-DE" sz="1867" dirty="0">
              <a:solidFill>
                <a:schemeClr val="bg1"/>
              </a:solidFill>
            </a:endParaRPr>
          </a:p>
          <a:p>
            <a:pPr algn="l">
              <a:buClr>
                <a:schemeClr val="accent2"/>
              </a:buClr>
            </a:pPr>
            <a:r>
              <a:rPr lang="de-DE" sz="1867" dirty="0" err="1">
                <a:solidFill>
                  <a:schemeClr val="bg1"/>
                </a:solidFill>
              </a:rPr>
              <a:t>Detection</a:t>
            </a:r>
            <a:endParaRPr lang="de-DE" sz="1867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019646" y="4690067"/>
            <a:ext cx="1244180" cy="6669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1867" dirty="0" err="1">
                <a:solidFill>
                  <a:schemeClr val="bg1"/>
                </a:solidFill>
              </a:rPr>
              <a:t>Garancy</a:t>
            </a:r>
            <a:r>
              <a:rPr lang="de-DE" sz="1867" dirty="0">
                <a:solidFill>
                  <a:schemeClr val="bg1"/>
                </a:solidFill>
              </a:rPr>
              <a:t> </a:t>
            </a:r>
          </a:p>
          <a:p>
            <a:pPr algn="l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IAM</a:t>
            </a:r>
          </a:p>
        </p:txBody>
      </p:sp>
      <p:sp>
        <p:nvSpPr>
          <p:cNvPr id="47" name="Flowchart: Connector 46"/>
          <p:cNvSpPr/>
          <p:nvPr/>
        </p:nvSpPr>
        <p:spPr>
          <a:xfrm>
            <a:off x="10787735" y="3240329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786831" y="3062011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40016" y="4211717"/>
            <a:ext cx="1423233" cy="1423233"/>
          </a:xfrm>
          <a:prstGeom prst="rect">
            <a:avLst/>
          </a:prstGeom>
          <a:solidFill>
            <a:schemeClr val="bg1"/>
          </a:solidFill>
          <a:ln w="25400">
            <a:solidFill>
              <a:srgbClr val="0068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0" name="Flowchart: Connector 49"/>
          <p:cNvSpPr/>
          <p:nvPr/>
        </p:nvSpPr>
        <p:spPr>
          <a:xfrm>
            <a:off x="7285189" y="3901635"/>
            <a:ext cx="576064" cy="576064"/>
          </a:xfrm>
          <a:prstGeom prst="flowChartConnector">
            <a:avLst/>
          </a:prstGeom>
          <a:solidFill>
            <a:schemeClr val="bg1"/>
          </a:solidFill>
          <a:ln w="25400">
            <a:solidFill>
              <a:srgbClr val="0068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 rot="16200000">
            <a:off x="7418554" y="3953245"/>
            <a:ext cx="346679" cy="9067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2" name="Flowchart: Connector 51"/>
          <p:cNvSpPr/>
          <p:nvPr/>
        </p:nvSpPr>
        <p:spPr>
          <a:xfrm>
            <a:off x="7970467" y="4640149"/>
            <a:ext cx="576064" cy="576064"/>
          </a:xfrm>
          <a:prstGeom prst="flowChartConnector">
            <a:avLst/>
          </a:prstGeom>
          <a:solidFill>
            <a:schemeClr val="bg1"/>
          </a:solidFill>
          <a:ln w="25400">
            <a:solidFill>
              <a:srgbClr val="0068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960637" y="4477699"/>
            <a:ext cx="283247" cy="9067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65" y="4756009"/>
            <a:ext cx="1317216" cy="333737"/>
          </a:xfrm>
          <a:prstGeom prst="rect">
            <a:avLst/>
          </a:prstGeom>
        </p:spPr>
      </p:pic>
      <p:sp>
        <p:nvSpPr>
          <p:cNvPr id="15" name="Flowchart: Connector 14"/>
          <p:cNvSpPr/>
          <p:nvPr/>
        </p:nvSpPr>
        <p:spPr>
          <a:xfrm>
            <a:off x="7295492" y="2497495"/>
            <a:ext cx="576064" cy="576064"/>
          </a:xfrm>
          <a:prstGeom prst="flowChartConnector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7420929" y="2549105"/>
            <a:ext cx="346679" cy="9067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39767" y="2899156"/>
            <a:ext cx="1523129" cy="954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1867" dirty="0">
                <a:solidFill>
                  <a:schemeClr val="bg1"/>
                </a:solidFill>
              </a:rPr>
              <a:t>Security</a:t>
            </a:r>
          </a:p>
          <a:p>
            <a:pPr algn="l">
              <a:buClr>
                <a:schemeClr val="accent2"/>
              </a:buClr>
            </a:pPr>
            <a:r>
              <a:rPr lang="de-DE" sz="1867" dirty="0" err="1">
                <a:solidFill>
                  <a:schemeClr val="bg1"/>
                </a:solidFill>
              </a:rPr>
              <a:t>Orch</a:t>
            </a:r>
            <a:r>
              <a:rPr lang="de-DE" sz="1867" dirty="0">
                <a:solidFill>
                  <a:schemeClr val="bg1"/>
                </a:solidFill>
              </a:rPr>
              <a:t>. and Response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8442" y="99353"/>
            <a:ext cx="9256829" cy="107721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e-DE" sz="3200" b="1" dirty="0">
                <a:solidFill>
                  <a:schemeClr val="accent1"/>
                </a:solidFill>
              </a:rPr>
              <a:t>Beta Systems Solutions: </a:t>
            </a:r>
          </a:p>
          <a:p>
            <a:pPr>
              <a:buClr>
                <a:schemeClr val="accent2"/>
              </a:buClr>
            </a:pPr>
            <a:r>
              <a:rPr lang="de-DE" sz="3200" b="1" dirty="0">
                <a:solidFill>
                  <a:schemeClr val="accent1"/>
                </a:solidFill>
              </a:rPr>
              <a:t>Part </a:t>
            </a:r>
            <a:r>
              <a:rPr lang="de-DE" sz="3200" b="1" dirty="0" err="1">
                <a:solidFill>
                  <a:schemeClr val="accent1"/>
                </a:solidFill>
              </a:rPr>
              <a:t>of</a:t>
            </a:r>
            <a:r>
              <a:rPr lang="de-DE" sz="3200" b="1" dirty="0">
                <a:solidFill>
                  <a:schemeClr val="accent1"/>
                </a:solidFill>
              </a:rPr>
              <a:t> a </a:t>
            </a:r>
            <a:r>
              <a:rPr lang="de-DE" sz="3200" b="1" dirty="0" err="1">
                <a:solidFill>
                  <a:schemeClr val="accent1"/>
                </a:solidFill>
              </a:rPr>
              <a:t>Comprehensive</a:t>
            </a:r>
            <a:r>
              <a:rPr lang="de-DE" sz="3200" b="1" dirty="0">
                <a:solidFill>
                  <a:schemeClr val="accent1"/>
                </a:solidFill>
              </a:rPr>
              <a:t> Security Architecture</a:t>
            </a:r>
            <a:endParaRPr lang="de-DE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9C136B-D962-48FB-A2B6-A06EA5D11C93}"/>
              </a:ext>
            </a:extLst>
          </p:cNvPr>
          <p:cNvSpPr txBox="1"/>
          <p:nvPr/>
        </p:nvSpPr>
        <p:spPr>
          <a:xfrm>
            <a:off x="7170649" y="505888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BICS</a:t>
            </a:r>
          </a:p>
        </p:txBody>
      </p:sp>
    </p:spTree>
    <p:extLst>
      <p:ext uri="{BB962C8B-B14F-4D97-AF65-F5344CB8AC3E}">
        <p14:creationId xmlns:p14="http://schemas.microsoft.com/office/powerpoint/2010/main" val="290216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060E-BB2D-440E-9B56-5225006E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Digital Identity of a person?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DBD2F-7461-4B8E-882E-5745FC7D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8A1BD-3B41-4848-A692-9F3C7E44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18D5B-85FF-4C32-BC9F-169AF6F02E9B}"/>
              </a:ext>
            </a:extLst>
          </p:cNvPr>
          <p:cNvSpPr txBox="1"/>
          <p:nvPr/>
        </p:nvSpPr>
        <p:spPr>
          <a:xfrm>
            <a:off x="556954" y="1266091"/>
            <a:ext cx="108065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Digital Identity </a:t>
            </a:r>
            <a:r>
              <a:rPr lang="en-US" sz="2400" dirty="0"/>
              <a:t>is the set of information that represent a person in an acceptable and trusted digital format in computer systems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Zero trust, work from home, cloud architecture, customer experience, digital transformation, … they all have Identity Management, Identity Administration and Identity Governance in common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Therefore,</a:t>
            </a:r>
            <a:r>
              <a:rPr lang="en-US" sz="2400" b="1" dirty="0"/>
              <a:t> Identity, </a:t>
            </a:r>
            <a:r>
              <a:rPr lang="en-US" sz="2400" dirty="0"/>
              <a:t>to be precise, </a:t>
            </a:r>
            <a:r>
              <a:rPr lang="en-US" sz="2400" b="1" dirty="0"/>
              <a:t>Digital Identity, </a:t>
            </a:r>
            <a:r>
              <a:rPr lang="en-US" sz="2400" dirty="0"/>
              <a:t>is the new security perimeter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8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060E-BB2D-440E-9B56-5225006E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Identity Management? What is it good for?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DBD2F-7461-4B8E-882E-5745FC7D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8A1BD-3B41-4848-A692-9F3C7E44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18D5B-85FF-4C32-BC9F-169AF6F02E9B}"/>
              </a:ext>
            </a:extLst>
          </p:cNvPr>
          <p:cNvSpPr txBox="1"/>
          <p:nvPr/>
        </p:nvSpPr>
        <p:spPr>
          <a:xfrm>
            <a:off x="509955" y="1175373"/>
            <a:ext cx="112101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Identity Management </a:t>
            </a:r>
            <a:r>
              <a:rPr lang="en-US" sz="2400" dirty="0"/>
              <a:t>is the set of business processes and supporting IT tool for the creation, maintenance, and use of trusted digital identities to enable the right individuals (</a:t>
            </a:r>
            <a:r>
              <a:rPr lang="en-US" sz="2400" b="1" dirty="0"/>
              <a:t>WHO</a:t>
            </a:r>
            <a:r>
              <a:rPr lang="en-US" sz="2400" dirty="0"/>
              <a:t>) to access the right resources (</a:t>
            </a:r>
            <a:r>
              <a:rPr lang="en-US" sz="2400" b="1" dirty="0"/>
              <a:t>WHAT</a:t>
            </a:r>
            <a:r>
              <a:rPr lang="en-US" sz="2400" dirty="0"/>
              <a:t>) at the right times (</a:t>
            </a:r>
            <a:r>
              <a:rPr lang="en-US" sz="2400" b="1" dirty="0"/>
              <a:t>WHEN</a:t>
            </a:r>
            <a:r>
              <a:rPr lang="en-US" sz="2400" dirty="0"/>
              <a:t>) for the right reasons (</a:t>
            </a:r>
            <a:r>
              <a:rPr lang="en-US" sz="2400" b="1" dirty="0"/>
              <a:t>WHY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Automates </a:t>
            </a:r>
            <a:r>
              <a:rPr lang="en-US" b="1" dirty="0"/>
              <a:t>identity/employee life-cycle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Prevents </a:t>
            </a:r>
            <a:r>
              <a:rPr lang="en-US" b="1" dirty="0"/>
              <a:t>insider threats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Shrinks the </a:t>
            </a:r>
            <a:r>
              <a:rPr lang="en-US" b="1" dirty="0"/>
              <a:t>attack surface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employee productivity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Enhances </a:t>
            </a:r>
            <a:r>
              <a:rPr lang="en-US" b="1" dirty="0"/>
              <a:t>user experience </a:t>
            </a:r>
            <a:r>
              <a:rPr lang="en-US" dirty="0"/>
              <a:t>while keeping company resources safe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/>
              <a:t>Identity management </a:t>
            </a:r>
            <a:r>
              <a:rPr lang="en-US" sz="2400" dirty="0"/>
              <a:t>is the first brick in building a </a:t>
            </a:r>
            <a:r>
              <a:rPr lang="en-US" sz="2400" b="1" dirty="0"/>
              <a:t>zero-trust network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4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060E-BB2D-440E-9B56-5225006E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 Management &amp; Zero-Trust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DBD2F-7461-4B8E-882E-5745FC7D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8A1BD-3B41-4848-A692-9F3C7E44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18D5B-85FF-4C32-BC9F-169AF6F02E9B}"/>
              </a:ext>
            </a:extLst>
          </p:cNvPr>
          <p:cNvSpPr txBox="1"/>
          <p:nvPr/>
        </p:nvSpPr>
        <p:spPr>
          <a:xfrm>
            <a:off x="571500" y="1266091"/>
            <a:ext cx="9548445" cy="5037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1A6E9B-CEEF-442D-BF05-DE8AA0EAA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5" y="1046285"/>
            <a:ext cx="11253044" cy="5348517"/>
          </a:xfrm>
          <a:prstGeom prst="rect">
            <a:avLst/>
          </a:pr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FE1F8EBE-D71F-43F4-B238-4B214725AEAA}"/>
              </a:ext>
            </a:extLst>
          </p:cNvPr>
          <p:cNvSpPr/>
          <p:nvPr/>
        </p:nvSpPr>
        <p:spPr>
          <a:xfrm>
            <a:off x="-509954" y="4809392"/>
            <a:ext cx="3683977" cy="668216"/>
          </a:xfrm>
          <a:prstGeom prst="arc">
            <a:avLst>
              <a:gd name="adj1" fmla="val 16337455"/>
              <a:gd name="adj2" fmla="val 591376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ED1C93-0792-45EB-9B5F-DD3430C0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Prevention - there’s no such thing like “a small security gap”!</a:t>
            </a:r>
          </a:p>
        </p:txBody>
      </p:sp>
      <p:pic>
        <p:nvPicPr>
          <p:cNvPr id="7" name="linkedin video_ cyber">
            <a:hlinkClick r:id="" action="ppaction://media"/>
            <a:extLst>
              <a:ext uri="{FF2B5EF4-FFF2-40B4-BE49-F238E27FC236}">
                <a16:creationId xmlns:a16="http://schemas.microsoft.com/office/drawing/2014/main" id="{908F791C-1573-4D08-A3D2-B202103B16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5032" y="1169377"/>
            <a:ext cx="8396653" cy="47231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A252A1-00BD-436D-8C27-88FCFF77F755}"/>
              </a:ext>
            </a:extLst>
          </p:cNvPr>
          <p:cNvSpPr txBox="1"/>
          <p:nvPr/>
        </p:nvSpPr>
        <p:spPr>
          <a:xfrm>
            <a:off x="1670538" y="6260123"/>
            <a:ext cx="521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UnderDefence</a:t>
            </a:r>
            <a:r>
              <a:rPr lang="en-US" dirty="0"/>
              <a:t> (www.underdefence.com)</a:t>
            </a:r>
          </a:p>
        </p:txBody>
      </p:sp>
    </p:spTree>
    <p:extLst>
      <p:ext uri="{BB962C8B-B14F-4D97-AF65-F5344CB8AC3E}">
        <p14:creationId xmlns:p14="http://schemas.microsoft.com/office/powerpoint/2010/main" val="39370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2319340" y="3818573"/>
            <a:ext cx="2138361" cy="0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450969" y="3524111"/>
            <a:ext cx="0" cy="304381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429125" y="3544478"/>
            <a:ext cx="1019176" cy="1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5440364" y="3530043"/>
            <a:ext cx="0" cy="304381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430840" y="3818573"/>
            <a:ext cx="1049337" cy="0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463674" y="3676301"/>
            <a:ext cx="2004052" cy="0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337884" y="3819592"/>
            <a:ext cx="0" cy="737299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8453439" y="3654144"/>
            <a:ext cx="0" cy="911273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Line 12"/>
          <p:cNvSpPr>
            <a:spLocks noChangeShapeType="1"/>
          </p:cNvSpPr>
          <p:nvPr/>
        </p:nvSpPr>
        <p:spPr bwMode="gray">
          <a:xfrm>
            <a:off x="2337884" y="2495551"/>
            <a:ext cx="0" cy="2038351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4001"/>
            <a:ext cx="12192000" cy="515137"/>
          </a:xfrm>
        </p:spPr>
        <p:txBody>
          <a:bodyPr>
            <a:normAutofit fontScale="90000"/>
          </a:bodyPr>
          <a:lstStyle/>
          <a:p>
            <a:r>
              <a:rPr lang="de-DE" dirty="0"/>
              <a:t>The Life Cycle </a:t>
            </a:r>
            <a:r>
              <a:rPr lang="de-DE" dirty="0" err="1"/>
              <a:t>of</a:t>
            </a:r>
            <a:r>
              <a:rPr lang="de-DE" dirty="0"/>
              <a:t> Users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Access </a:t>
            </a:r>
            <a:r>
              <a:rPr lang="de-DE" dirty="0" err="1"/>
              <a:t>Rights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4808-7A9D-3D46-BB74-CE7FF0075F62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Software AG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10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058989" y="2857500"/>
            <a:ext cx="821213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11" name="Line 8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>
            <a:off x="1937783" y="2049464"/>
            <a:ext cx="6351" cy="2484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899565" y="2175832"/>
            <a:ext cx="8800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de-DE" sz="1000" b="1" i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Number of</a:t>
            </a:r>
            <a:br>
              <a:rPr lang="en-US" altLang="de-DE" sz="1000" b="1" i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00" b="1" i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Access Rights</a:t>
            </a:r>
          </a:p>
        </p:txBody>
      </p:sp>
      <p:sp>
        <p:nvSpPr>
          <p:cNvPr id="14" name="Rectangle 1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2301877" y="2105026"/>
            <a:ext cx="1622425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Onboarding of a</a:t>
            </a:r>
            <a:b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new user …</a:t>
            </a: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gray">
          <a:xfrm>
            <a:off x="4450969" y="2730056"/>
            <a:ext cx="0" cy="1797051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gray">
          <a:xfrm>
            <a:off x="5430839" y="2868977"/>
            <a:ext cx="0" cy="1665287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gray">
          <a:xfrm>
            <a:off x="8439038" y="3221421"/>
            <a:ext cx="14287" cy="1323975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" name="Rectangle 1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4408490" y="2224372"/>
            <a:ext cx="656399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6414" indent="-116414">
              <a:spcBef>
                <a:spcPct val="0"/>
              </a:spcBef>
              <a:buClrTx/>
              <a:buNone/>
            </a:pP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…starts</a:t>
            </a:r>
            <a:b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a new project,</a:t>
            </a:r>
          </a:p>
        </p:txBody>
      </p:sp>
      <p:sp>
        <p:nvSpPr>
          <p:cNvPr id="22" name="Rectangle 19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8456614" y="2835277"/>
            <a:ext cx="1671637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6414" indent="-116414">
              <a:spcBef>
                <a:spcPct val="0"/>
              </a:spcBef>
              <a:buClrTx/>
              <a:buNone/>
            </a:pP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...and leaves</a:t>
            </a:r>
            <a:b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the organization</a:t>
            </a:r>
          </a:p>
        </p:txBody>
      </p:sp>
      <p:sp>
        <p:nvSpPr>
          <p:cNvPr id="23" name="Text Box 2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8437564" y="4926581"/>
            <a:ext cx="1876520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Security by immediate</a:t>
            </a:r>
            <a:b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handling of access rights</a:t>
            </a:r>
          </a:p>
        </p:txBody>
      </p:sp>
      <p:sp>
        <p:nvSpPr>
          <p:cNvPr id="24" name="Text Box 2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909396" y="4922473"/>
            <a:ext cx="1622425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Automation and Productivity the same day</a:t>
            </a:r>
          </a:p>
        </p:txBody>
      </p:sp>
      <p:sp>
        <p:nvSpPr>
          <p:cNvPr id="25" name="Rectangle 22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5414138" y="2391821"/>
            <a:ext cx="1104900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6414" indent="-116414">
              <a:spcBef>
                <a:spcPct val="0"/>
              </a:spcBef>
              <a:buClrTx/>
              <a:buNone/>
            </a:pP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...the project</a:t>
            </a:r>
            <a:b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ends,</a:t>
            </a:r>
          </a:p>
        </p:txBody>
      </p:sp>
      <p:sp>
        <p:nvSpPr>
          <p:cNvPr id="26" name="Text Box 2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3916976" y="4926581"/>
            <a:ext cx="721675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Efficient</a:t>
            </a:r>
            <a:b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Workflows</a:t>
            </a:r>
          </a:p>
        </p:txBody>
      </p:sp>
      <p:sp>
        <p:nvSpPr>
          <p:cNvPr id="27" name="Rectangle 24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6472238" y="2651126"/>
            <a:ext cx="1841500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6414" indent="-116414">
              <a:spcBef>
                <a:spcPct val="0"/>
              </a:spcBef>
              <a:buClrTx/>
              <a:buNone/>
            </a:pP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... is moved to a</a:t>
            </a:r>
            <a:b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b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new position / job function</a:t>
            </a:r>
          </a:p>
        </p:txBody>
      </p:sp>
      <p:sp>
        <p:nvSpPr>
          <p:cNvPr id="28" name="Text Box 2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6452987" y="4926581"/>
            <a:ext cx="1785949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Automated processes</a:t>
            </a:r>
            <a:b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when moving position</a:t>
            </a:r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V="1">
            <a:off x="2328359" y="4559478"/>
            <a:ext cx="0" cy="282575"/>
          </a:xfrm>
          <a:prstGeom prst="line">
            <a:avLst/>
          </a:prstGeom>
          <a:noFill/>
          <a:ln w="22225">
            <a:solidFill>
              <a:srgbClr val="486A9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5432425" y="4556891"/>
            <a:ext cx="0" cy="282575"/>
          </a:xfrm>
          <a:prstGeom prst="line">
            <a:avLst/>
          </a:prstGeom>
          <a:noFill/>
          <a:ln w="22225">
            <a:solidFill>
              <a:srgbClr val="486A9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6470651" y="4573942"/>
            <a:ext cx="0" cy="282575"/>
          </a:xfrm>
          <a:prstGeom prst="line">
            <a:avLst/>
          </a:prstGeom>
          <a:noFill/>
          <a:ln w="22225">
            <a:solidFill>
              <a:srgbClr val="486A9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8456613" y="4565417"/>
            <a:ext cx="0" cy="282575"/>
          </a:xfrm>
          <a:prstGeom prst="line">
            <a:avLst/>
          </a:prstGeom>
          <a:noFill/>
          <a:ln w="22225">
            <a:solidFill>
              <a:srgbClr val="486A9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 flipV="1">
            <a:off x="4437064" y="4565417"/>
            <a:ext cx="0" cy="282575"/>
          </a:xfrm>
          <a:prstGeom prst="line">
            <a:avLst/>
          </a:prstGeom>
          <a:noFill/>
          <a:ln w="22225">
            <a:solidFill>
              <a:srgbClr val="486A9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36" name="Rectangle 33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10085389" y="4660900"/>
            <a:ext cx="29815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de-DE" sz="1000" b="1" i="1" dirty="0">
                <a:solidFill>
                  <a:schemeClr val="accent6">
                    <a:lumMod val="50000"/>
                  </a:schemeClr>
                </a:solidFill>
                <a:ea typeface="ヒラギノ角ゴ Pro W3"/>
                <a:cs typeface="ヒラギノ角ゴ Pro W3"/>
              </a:rPr>
              <a:t>Time</a:t>
            </a:r>
          </a:p>
        </p:txBody>
      </p:sp>
      <p:sp>
        <p:nvSpPr>
          <p:cNvPr id="37" name="AutoShape 34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 rot="5400000">
            <a:off x="10141629" y="4482483"/>
            <a:ext cx="112713" cy="146051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8" name="Line 35"/>
          <p:cNvSpPr>
            <a:spLocks noChangeShapeType="1"/>
          </p:cNvSpPr>
          <p:nvPr>
            <p:custDataLst>
              <p:tags r:id="rId15"/>
            </p:custDataLst>
          </p:nvPr>
        </p:nvSpPr>
        <p:spPr bwMode="gray">
          <a:xfrm>
            <a:off x="1916114" y="4558506"/>
            <a:ext cx="8212137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3663951" y="1968501"/>
            <a:ext cx="2530475" cy="276999"/>
          </a:xfrm>
          <a:custGeom>
            <a:avLst/>
            <a:gdLst>
              <a:gd name="T0" fmla="*/ 2147483646 w 1555"/>
              <a:gd name="T1" fmla="*/ 2147483646 h 2377"/>
              <a:gd name="T2" fmla="*/ 2147483646 w 1555"/>
              <a:gd name="T3" fmla="*/ 2147483646 h 2377"/>
              <a:gd name="T4" fmla="*/ 2147483646 w 1555"/>
              <a:gd name="T5" fmla="*/ 2147483646 h 2377"/>
              <a:gd name="T6" fmla="*/ 2147483646 w 1555"/>
              <a:gd name="T7" fmla="*/ 2147483646 h 2377"/>
              <a:gd name="T8" fmla="*/ 2147483646 w 1555"/>
              <a:gd name="T9" fmla="*/ 2147483646 h 2377"/>
              <a:gd name="T10" fmla="*/ 2147483646 w 1555"/>
              <a:gd name="T11" fmla="*/ 2147483646 h 2377"/>
              <a:gd name="T12" fmla="*/ 2147483646 w 1555"/>
              <a:gd name="T13" fmla="*/ 2147483646 h 2377"/>
              <a:gd name="T14" fmla="*/ 0 w 1555"/>
              <a:gd name="T15" fmla="*/ 2147483646 h 2377"/>
              <a:gd name="T16" fmla="*/ 2147483646 w 1555"/>
              <a:gd name="T17" fmla="*/ 2147483646 h 2377"/>
              <a:gd name="T18" fmla="*/ 2147483646 w 1555"/>
              <a:gd name="T19" fmla="*/ 2147483646 h 2377"/>
              <a:gd name="T20" fmla="*/ 2147483646 w 1555"/>
              <a:gd name="T21" fmla="*/ 0 h 2377"/>
              <a:gd name="T22" fmla="*/ 2147483646 w 1555"/>
              <a:gd name="T23" fmla="*/ 2147483646 h 23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55"/>
              <a:gd name="T37" fmla="*/ 0 h 2377"/>
              <a:gd name="T38" fmla="*/ 1555 w 1555"/>
              <a:gd name="T39" fmla="*/ 2377 h 237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55" h="2377">
                <a:moveTo>
                  <a:pt x="340" y="21"/>
                </a:moveTo>
                <a:lnTo>
                  <a:pt x="146" y="1026"/>
                </a:lnTo>
                <a:lnTo>
                  <a:pt x="36" y="1246"/>
                </a:lnTo>
                <a:lnTo>
                  <a:pt x="131" y="1335"/>
                </a:lnTo>
                <a:lnTo>
                  <a:pt x="94" y="1455"/>
                </a:lnTo>
                <a:lnTo>
                  <a:pt x="146" y="1539"/>
                </a:lnTo>
                <a:lnTo>
                  <a:pt x="89" y="1670"/>
                </a:lnTo>
                <a:lnTo>
                  <a:pt x="0" y="1670"/>
                </a:lnTo>
                <a:lnTo>
                  <a:pt x="5" y="2377"/>
                </a:lnTo>
                <a:lnTo>
                  <a:pt x="1550" y="2377"/>
                </a:lnTo>
                <a:lnTo>
                  <a:pt x="1555" y="0"/>
                </a:lnTo>
                <a:lnTo>
                  <a:pt x="340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6480175" y="3681715"/>
            <a:ext cx="0" cy="151424"/>
          </a:xfrm>
          <a:prstGeom prst="line">
            <a:avLst/>
          </a:prstGeom>
          <a:ln w="38100"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5013882" y="4905682"/>
            <a:ext cx="1440893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Security: </a:t>
            </a:r>
            <a:b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No cumulation</a:t>
            </a:r>
            <a:b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accent5">
                    <a:lumMod val="75000"/>
                  </a:schemeClr>
                </a:solidFill>
                <a:ea typeface="ヒラギノ角ゴ Pro W3"/>
                <a:cs typeface="ヒラギノ角ゴ Pro W3"/>
              </a:rPr>
              <a:t>of Access Rights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063749" y="5871168"/>
            <a:ext cx="3446501" cy="276999"/>
            <a:chOff x="1547812" y="4463959"/>
            <a:chExt cx="2584876" cy="207749"/>
          </a:xfrm>
        </p:grpSpPr>
        <p:grpSp>
          <p:nvGrpSpPr>
            <p:cNvPr id="52" name="Group 5"/>
            <p:cNvGrpSpPr>
              <a:grpSpLocks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618080" y="4506509"/>
              <a:ext cx="2514608" cy="122634"/>
              <a:chOff x="4293" y="1081"/>
              <a:chExt cx="2112" cy="103"/>
            </a:xfrm>
          </p:grpSpPr>
          <p:sp>
            <p:nvSpPr>
              <p:cNvPr id="56" name="Rectangle 6"/>
              <p:cNvSpPr>
                <a:spLocks noChangeArrowheads="1"/>
              </p:cNvSpPr>
              <p:nvPr/>
            </p:nvSpPr>
            <p:spPr bwMode="gray">
              <a:xfrm>
                <a:off x="4603" y="1081"/>
                <a:ext cx="1802" cy="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892175">
                  <a:spcBef>
                    <a:spcPct val="3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92175">
                  <a:spcBef>
                    <a:spcPct val="3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92175">
                  <a:spcBef>
                    <a:spcPct val="3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92175">
                  <a:spcBef>
                    <a:spcPct val="3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92175">
                  <a:spcBef>
                    <a:spcPct val="3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92175" eaLnBrk="0" fontAlgn="base" hangingPunct="0">
                  <a:spcBef>
                    <a:spcPct val="3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92175" eaLnBrk="0" fontAlgn="base" hangingPunct="0">
                  <a:spcBef>
                    <a:spcPct val="3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92175" eaLnBrk="0" fontAlgn="base" hangingPunct="0">
                  <a:spcBef>
                    <a:spcPct val="3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92175" eaLnBrk="0" fontAlgn="base" hangingPunct="0">
                  <a:spcBef>
                    <a:spcPct val="3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de-DE" sz="1067" dirty="0">
                    <a:solidFill>
                      <a:schemeClr val="accent6">
                        <a:lumMod val="50000"/>
                      </a:schemeClr>
                    </a:solidFill>
                    <a:ea typeface="ヒラギノ角ゴ Pro W3"/>
                    <a:cs typeface="ヒラギノ角ゴ Pro W3"/>
                  </a:rPr>
                  <a:t>Access Right profile with manual administration</a:t>
                </a:r>
              </a:p>
            </p:txBody>
          </p:sp>
          <p:sp>
            <p:nvSpPr>
              <p:cNvPr id="57" name="Line 7"/>
              <p:cNvSpPr>
                <a:spLocks noChangeShapeType="1"/>
              </p:cNvSpPr>
              <p:nvPr/>
            </p:nvSpPr>
            <p:spPr bwMode="gray">
              <a:xfrm>
                <a:off x="4293" y="1129"/>
                <a:ext cx="108" cy="0"/>
              </a:xfrm>
              <a:prstGeom prst="line">
                <a:avLst/>
              </a:prstGeom>
              <a:noFill/>
              <a:ln w="28575">
                <a:solidFill>
                  <a:srgbClr val="00206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59" name="Rectangle 27"/>
            <p:cNvSpPr>
              <a:spLocks noChangeArrowheads="1"/>
            </p:cNvSpPr>
            <p:nvPr/>
          </p:nvSpPr>
          <p:spPr bwMode="auto">
            <a:xfrm>
              <a:off x="1547812" y="4463959"/>
              <a:ext cx="2481263" cy="207749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800">
                <a:solidFill>
                  <a:schemeClr val="bg1"/>
                </a:solidFill>
                <a:ea typeface="ヒラギノ角ゴ Pro W3"/>
                <a:cs typeface="ヒラギノ角ゴ Pro W3"/>
              </a:endParaRPr>
            </a:p>
          </p:txBody>
        </p:sp>
        <p:sp>
          <p:nvSpPr>
            <p:cNvPr id="61" name="Line 7"/>
            <p:cNvSpPr>
              <a:spLocks noChangeShapeType="1"/>
            </p:cNvSpPr>
            <p:nvPr/>
          </p:nvSpPr>
          <p:spPr bwMode="gray">
            <a:xfrm>
              <a:off x="1789247" y="4565747"/>
              <a:ext cx="128587" cy="0"/>
            </a:xfrm>
            <a:prstGeom prst="line">
              <a:avLst/>
            </a:prstGeom>
            <a:noFill/>
            <a:ln w="28575">
              <a:solidFill>
                <a:srgbClr val="00206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60577" y="6246681"/>
            <a:ext cx="3998580" cy="276999"/>
            <a:chOff x="1547812" y="4463959"/>
            <a:chExt cx="2998935" cy="207749"/>
          </a:xfrm>
        </p:grpSpPr>
        <p:sp>
          <p:nvSpPr>
            <p:cNvPr id="69" name="Rectangle 6"/>
            <p:cNvSpPr>
              <a:spLocks noChangeArrowheads="1"/>
            </p:cNvSpPr>
            <p:nvPr/>
          </p:nvSpPr>
          <p:spPr bwMode="gray">
            <a:xfrm>
              <a:off x="1987151" y="4506509"/>
              <a:ext cx="2559596" cy="1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892175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2175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2175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2175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2175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2175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2175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2175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2175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de-DE" sz="1067" dirty="0">
                  <a:solidFill>
                    <a:schemeClr val="accent6">
                      <a:lumMod val="50000"/>
                    </a:schemeClr>
                  </a:solidFill>
                  <a:ea typeface="ヒラギノ角ゴ Pro W3"/>
                  <a:cs typeface="ヒラギノ角ゴ Pro W3"/>
                </a:rPr>
                <a:t>Access Right profile with Identity &amp; Access Management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547812" y="4463959"/>
              <a:ext cx="2481263" cy="207749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3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800">
                <a:solidFill>
                  <a:schemeClr val="bg1"/>
                </a:solidFill>
                <a:ea typeface="ヒラギノ角ゴ Pro W3"/>
                <a:cs typeface="ヒラギノ角ゴ Pro W3"/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2157411" y="6402199"/>
            <a:ext cx="399701" cy="0"/>
          </a:xfrm>
          <a:prstGeom prst="line">
            <a:avLst/>
          </a:prstGeom>
          <a:ln>
            <a:solidFill>
              <a:srgbClr val="E0520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362791" y="3806358"/>
            <a:ext cx="2069805" cy="720749"/>
          </a:xfrm>
          <a:custGeom>
            <a:avLst/>
            <a:gdLst>
              <a:gd name="connsiteX0" fmla="*/ 0 w 1552354"/>
              <a:gd name="connsiteY0" fmla="*/ 538716 h 538716"/>
              <a:gd name="connsiteX1" fmla="*/ 1552354 w 1552354"/>
              <a:gd name="connsiteY1" fmla="*/ 0 h 538716"/>
              <a:gd name="connsiteX0" fmla="*/ 0 w 1552354"/>
              <a:gd name="connsiteY0" fmla="*/ 540684 h 540684"/>
              <a:gd name="connsiteX1" fmla="*/ 1552354 w 1552354"/>
              <a:gd name="connsiteY1" fmla="*/ 1968 h 540684"/>
              <a:gd name="connsiteX0" fmla="*/ 0 w 1552354"/>
              <a:gd name="connsiteY0" fmla="*/ 540903 h 540903"/>
              <a:gd name="connsiteX1" fmla="*/ 1552354 w 1552354"/>
              <a:gd name="connsiteY1" fmla="*/ 2187 h 540903"/>
              <a:gd name="connsiteX0" fmla="*/ 0 w 1552354"/>
              <a:gd name="connsiteY0" fmla="*/ 540562 h 540562"/>
              <a:gd name="connsiteX1" fmla="*/ 1552354 w 1552354"/>
              <a:gd name="connsiteY1" fmla="*/ 1846 h 54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52354" h="540562">
                <a:moveTo>
                  <a:pt x="0" y="540562"/>
                </a:moveTo>
                <a:cubicBezTo>
                  <a:pt x="453655" y="389343"/>
                  <a:pt x="290624" y="-31233"/>
                  <a:pt x="1552354" y="1846"/>
                </a:cubicBezTo>
              </a:path>
            </a:pathLst>
          </a:custGeom>
          <a:noFill/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0" name="Freeform 9"/>
          <p:cNvSpPr/>
          <p:nvPr/>
        </p:nvSpPr>
        <p:spPr>
          <a:xfrm>
            <a:off x="4460950" y="3525285"/>
            <a:ext cx="2013097" cy="283535"/>
          </a:xfrm>
          <a:custGeom>
            <a:avLst/>
            <a:gdLst>
              <a:gd name="connsiteX0" fmla="*/ 0 w 1516911"/>
              <a:gd name="connsiteY0" fmla="*/ 248093 h 248093"/>
              <a:gd name="connsiteX1" fmla="*/ 1516911 w 1516911"/>
              <a:gd name="connsiteY1" fmla="*/ 0 h 248093"/>
              <a:gd name="connsiteX0" fmla="*/ 0 w 1516911"/>
              <a:gd name="connsiteY0" fmla="*/ 249149 h 249149"/>
              <a:gd name="connsiteX1" fmla="*/ 1516911 w 1516911"/>
              <a:gd name="connsiteY1" fmla="*/ 1056 h 249149"/>
              <a:gd name="connsiteX0" fmla="*/ 0 w 1516911"/>
              <a:gd name="connsiteY0" fmla="*/ 249149 h 249149"/>
              <a:gd name="connsiteX1" fmla="*/ 1516911 w 1516911"/>
              <a:gd name="connsiteY1" fmla="*/ 1056 h 249149"/>
              <a:gd name="connsiteX0" fmla="*/ 0 w 1516911"/>
              <a:gd name="connsiteY0" fmla="*/ 248093 h 248093"/>
              <a:gd name="connsiteX1" fmla="*/ 1516911 w 1516911"/>
              <a:gd name="connsiteY1" fmla="*/ 0 h 248093"/>
              <a:gd name="connsiteX0" fmla="*/ 0 w 1509823"/>
              <a:gd name="connsiteY0" fmla="*/ 212651 h 212651"/>
              <a:gd name="connsiteX1" fmla="*/ 1509823 w 1509823"/>
              <a:gd name="connsiteY1" fmla="*/ 0 h 212651"/>
              <a:gd name="connsiteX0" fmla="*/ 0 w 1509823"/>
              <a:gd name="connsiteY0" fmla="*/ 212651 h 212651"/>
              <a:gd name="connsiteX1" fmla="*/ 1509823 w 1509823"/>
              <a:gd name="connsiteY1" fmla="*/ 0 h 212651"/>
              <a:gd name="connsiteX0" fmla="*/ 0 w 1509823"/>
              <a:gd name="connsiteY0" fmla="*/ 212651 h 212651"/>
              <a:gd name="connsiteX1" fmla="*/ 1509823 w 1509823"/>
              <a:gd name="connsiteY1" fmla="*/ 0 h 21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9823" h="212651">
                <a:moveTo>
                  <a:pt x="0" y="212651"/>
                </a:moveTo>
                <a:cubicBezTo>
                  <a:pt x="250456" y="129953"/>
                  <a:pt x="18902" y="18904"/>
                  <a:pt x="1509823" y="0"/>
                </a:cubicBezTo>
              </a:path>
            </a:pathLst>
          </a:custGeom>
          <a:noFill/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30" name="Freeform 29"/>
          <p:cNvSpPr/>
          <p:nvPr/>
        </p:nvSpPr>
        <p:spPr>
          <a:xfrm>
            <a:off x="6492949" y="3183421"/>
            <a:ext cx="3657600" cy="1277528"/>
          </a:xfrm>
          <a:custGeom>
            <a:avLst/>
            <a:gdLst>
              <a:gd name="connsiteX0" fmla="*/ 0 w 2743200"/>
              <a:gd name="connsiteY0" fmla="*/ 242220 h 958146"/>
              <a:gd name="connsiteX1" fmla="*/ 687572 w 2743200"/>
              <a:gd name="connsiteY1" fmla="*/ 1215 h 958146"/>
              <a:gd name="connsiteX2" fmla="*/ 1297172 w 2743200"/>
              <a:gd name="connsiteY2" fmla="*/ 150071 h 958146"/>
              <a:gd name="connsiteX3" fmla="*/ 1864241 w 2743200"/>
              <a:gd name="connsiteY3" fmla="*/ 178425 h 958146"/>
              <a:gd name="connsiteX4" fmla="*/ 2743200 w 2743200"/>
              <a:gd name="connsiteY4" fmla="*/ 958146 h 95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958146">
                <a:moveTo>
                  <a:pt x="0" y="242220"/>
                </a:moveTo>
                <a:cubicBezTo>
                  <a:pt x="235688" y="129396"/>
                  <a:pt x="471377" y="16573"/>
                  <a:pt x="687572" y="1215"/>
                </a:cubicBezTo>
                <a:cubicBezTo>
                  <a:pt x="903767" y="-14143"/>
                  <a:pt x="1101061" y="120536"/>
                  <a:pt x="1297172" y="150071"/>
                </a:cubicBezTo>
                <a:cubicBezTo>
                  <a:pt x="1493284" y="179606"/>
                  <a:pt x="1623236" y="43746"/>
                  <a:pt x="1864241" y="178425"/>
                </a:cubicBezTo>
                <a:cubicBezTo>
                  <a:pt x="2105246" y="313104"/>
                  <a:pt x="2743200" y="958146"/>
                  <a:pt x="2743200" y="958146"/>
                </a:cubicBezTo>
              </a:path>
            </a:pathLst>
          </a:custGeom>
          <a:noFill/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62" name="Freeform 17"/>
          <p:cNvSpPr>
            <a:spLocks noChangeAspect="1" noEditPoints="1"/>
          </p:cNvSpPr>
          <p:nvPr/>
        </p:nvSpPr>
        <p:spPr bwMode="auto">
          <a:xfrm>
            <a:off x="2094795" y="4070097"/>
            <a:ext cx="511087" cy="506267"/>
          </a:xfrm>
          <a:custGeom>
            <a:avLst/>
            <a:gdLst>
              <a:gd name="T0" fmla="*/ 226 w 451"/>
              <a:gd name="T1" fmla="*/ 0 h 451"/>
              <a:gd name="T2" fmla="*/ 113 w 451"/>
              <a:gd name="T3" fmla="*/ 112 h 451"/>
              <a:gd name="T4" fmla="*/ 226 w 451"/>
              <a:gd name="T5" fmla="*/ 225 h 451"/>
              <a:gd name="T6" fmla="*/ 339 w 451"/>
              <a:gd name="T7" fmla="*/ 112 h 451"/>
              <a:gd name="T8" fmla="*/ 226 w 451"/>
              <a:gd name="T9" fmla="*/ 0 h 451"/>
              <a:gd name="T10" fmla="*/ 226 w 451"/>
              <a:gd name="T11" fmla="*/ 0 h 451"/>
              <a:gd name="T12" fmla="*/ 226 w 451"/>
              <a:gd name="T13" fmla="*/ 282 h 451"/>
              <a:gd name="T14" fmla="*/ 0 w 451"/>
              <a:gd name="T15" fmla="*/ 395 h 451"/>
              <a:gd name="T16" fmla="*/ 0 w 451"/>
              <a:gd name="T17" fmla="*/ 451 h 451"/>
              <a:gd name="T18" fmla="*/ 451 w 451"/>
              <a:gd name="T19" fmla="*/ 451 h 451"/>
              <a:gd name="T20" fmla="*/ 451 w 451"/>
              <a:gd name="T21" fmla="*/ 395 h 451"/>
              <a:gd name="T22" fmla="*/ 226 w 451"/>
              <a:gd name="T23" fmla="*/ 282 h 451"/>
              <a:gd name="T24" fmla="*/ 226 w 451"/>
              <a:gd name="T25" fmla="*/ 28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1" h="451"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82"/>
                </a:moveTo>
                <a:cubicBezTo>
                  <a:pt x="149" y="282"/>
                  <a:pt x="0" y="318"/>
                  <a:pt x="0" y="395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95"/>
                </a:lnTo>
                <a:cubicBezTo>
                  <a:pt x="451" y="318"/>
                  <a:pt x="302" y="282"/>
                  <a:pt x="226" y="282"/>
                </a:cubicBezTo>
                <a:lnTo>
                  <a:pt x="226" y="282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gray">
          <a:xfrm>
            <a:off x="6482963" y="3019788"/>
            <a:ext cx="0" cy="1514475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6" name="Oval 37"/>
          <p:cNvSpPr>
            <a:spLocks noChangeArrowheads="1"/>
          </p:cNvSpPr>
          <p:nvPr/>
        </p:nvSpPr>
        <p:spPr bwMode="gray">
          <a:xfrm>
            <a:off x="9428433" y="2899688"/>
            <a:ext cx="2668204" cy="1170409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>
            <a:prstShdw prst="shdw17" dist="17961" dir="2700000">
              <a:srgbClr val="7F0C05"/>
            </a:prst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de-DE" sz="1200" dirty="0">
              <a:solidFill>
                <a:schemeClr val="bg1"/>
              </a:solidFill>
              <a:ea typeface="ヒラギノ角ゴ Pro W3"/>
              <a:cs typeface="ヒラギノ角ゴ Pro W3"/>
            </a:endParaRPr>
          </a:p>
          <a:p>
            <a:pPr algn="ctr">
              <a:spcBef>
                <a:spcPct val="0"/>
              </a:spcBef>
              <a:buClrTx/>
              <a:buNone/>
            </a:pPr>
            <a:r>
              <a:rPr lang="en-US" altLang="de-DE" sz="1200" b="1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30%</a:t>
            </a:r>
            <a:r>
              <a:rPr lang="en-US" altLang="de-DE" sz="1067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 of users and their </a:t>
            </a:r>
            <a:br>
              <a:rPr lang="en-US" altLang="de-DE" sz="1067" dirty="0">
                <a:solidFill>
                  <a:schemeClr val="bg1"/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access rights remain active</a:t>
            </a:r>
            <a:br>
              <a:rPr lang="en-US" altLang="de-DE" sz="1067" dirty="0">
                <a:solidFill>
                  <a:schemeClr val="bg1"/>
                </a:solidFill>
                <a:ea typeface="ヒラギノ角ゴ Pro W3"/>
                <a:cs typeface="ヒラギノ角ゴ Pro W3"/>
              </a:rPr>
            </a:br>
            <a:r>
              <a:rPr lang="en-US" altLang="de-DE" sz="1067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after leaving a company.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dirty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06344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232 0.00154 " pathEditMode="relative" ptsTypes="AA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32 0.00154 L 0.33889 0.0015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976 3.08642E-6 L 0.63698 3.08642E-6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16" grpId="0" animBg="1"/>
      <p:bldP spid="17" grpId="0" animBg="1"/>
      <p:bldP spid="1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1" grpId="0" animBg="1"/>
      <p:bldP spid="32" grpId="0" animBg="1"/>
      <p:bldP spid="33" grpId="0" animBg="1"/>
      <p:bldP spid="34" grpId="0" animBg="1"/>
      <p:bldP spid="65" grpId="0"/>
      <p:bldP spid="8" grpId="0" animBg="1"/>
      <p:bldP spid="10" grpId="0" animBg="1"/>
      <p:bldP spid="30" grpId="0" animBg="1"/>
      <p:bldP spid="62" grpId="0" animBg="1"/>
      <p:bldP spid="62" grpId="1" animBg="1"/>
      <p:bldP spid="62" grpId="2" animBg="1"/>
      <p:bldP spid="62" grpId="3" animBg="1"/>
      <p:bldP spid="18" grpId="0" animBg="1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6908801" y="2861086"/>
            <a:ext cx="5171035" cy="2024604"/>
          </a:xfrm>
          <a:prstGeom prst="rect">
            <a:avLst/>
          </a:prstGeom>
          <a:solidFill>
            <a:srgbClr val="E05C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Identity &amp; Access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1078" y="2353039"/>
            <a:ext cx="5884180" cy="4045208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2133" b="1" dirty="0" err="1">
                <a:solidFill>
                  <a:srgbClr val="E05206"/>
                </a:solidFill>
              </a:rPr>
              <a:t>Governance</a:t>
            </a:r>
            <a:r>
              <a:rPr lang="de-DE" sz="2133" b="1" dirty="0">
                <a:solidFill>
                  <a:srgbClr val="E05206"/>
                </a:solidFill>
              </a:rPr>
              <a:t> </a:t>
            </a:r>
            <a:r>
              <a:rPr lang="de-DE" sz="2133" dirty="0" err="1"/>
              <a:t>of</a:t>
            </a:r>
            <a:r>
              <a:rPr lang="de-DE" sz="2133" dirty="0"/>
              <a:t> User Access </a:t>
            </a:r>
            <a:r>
              <a:rPr lang="de-DE" sz="2133" dirty="0" err="1"/>
              <a:t>Rights</a:t>
            </a:r>
            <a:r>
              <a:rPr lang="de-DE" sz="2133" dirty="0"/>
              <a:t> via </a:t>
            </a:r>
            <a:r>
              <a:rPr lang="de-DE" sz="2133" dirty="0" err="1"/>
              <a:t>automated</a:t>
            </a:r>
            <a:r>
              <a:rPr lang="de-DE" sz="2133" dirty="0"/>
              <a:t> </a:t>
            </a:r>
            <a:r>
              <a:rPr lang="de-DE" sz="2133" dirty="0" err="1"/>
              <a:t>rules</a:t>
            </a:r>
            <a:r>
              <a:rPr lang="de-DE" sz="2133" dirty="0"/>
              <a:t> </a:t>
            </a:r>
            <a:r>
              <a:rPr lang="de-DE" sz="2133" dirty="0" err="1"/>
              <a:t>or</a:t>
            </a:r>
            <a:r>
              <a:rPr lang="de-DE" sz="2133" dirty="0"/>
              <a:t> </a:t>
            </a:r>
            <a:r>
              <a:rPr lang="de-DE" sz="2133" dirty="0" err="1"/>
              <a:t>workflow</a:t>
            </a:r>
            <a:r>
              <a:rPr lang="de-DE" sz="2133" dirty="0"/>
              <a:t> </a:t>
            </a:r>
            <a:r>
              <a:rPr lang="de-DE" sz="2133" dirty="0" err="1"/>
              <a:t>applications</a:t>
            </a:r>
            <a:endParaRPr lang="de-DE" sz="2133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2133" b="1" dirty="0" err="1">
                <a:solidFill>
                  <a:srgbClr val="E05206"/>
                </a:solidFill>
              </a:rPr>
              <a:t>Provisioning</a:t>
            </a:r>
            <a:r>
              <a:rPr lang="de-DE" sz="2133" dirty="0"/>
              <a:t> </a:t>
            </a:r>
            <a:r>
              <a:rPr lang="de-DE" sz="2133" dirty="0" err="1"/>
              <a:t>of</a:t>
            </a:r>
            <a:r>
              <a:rPr lang="de-DE" sz="2133" dirty="0"/>
              <a:t> User Access </a:t>
            </a:r>
            <a:r>
              <a:rPr lang="de-DE" sz="2133" dirty="0" err="1"/>
              <a:t>Rights</a:t>
            </a:r>
            <a:br>
              <a:rPr lang="de-DE" sz="2133" dirty="0"/>
            </a:br>
            <a:r>
              <a:rPr lang="de-DE" sz="2133" dirty="0" err="1"/>
              <a:t>to</a:t>
            </a:r>
            <a:r>
              <a:rPr lang="de-DE" sz="2133" dirty="0"/>
              <a:t> </a:t>
            </a:r>
            <a:r>
              <a:rPr lang="de-DE" sz="2133" dirty="0" err="1"/>
              <a:t>enterprise-wide</a:t>
            </a:r>
            <a:r>
              <a:rPr lang="de-DE" sz="2133" dirty="0"/>
              <a:t> </a:t>
            </a:r>
            <a:r>
              <a:rPr lang="de-DE" sz="2133" dirty="0" err="1"/>
              <a:t>platforms</a:t>
            </a:r>
            <a:r>
              <a:rPr lang="de-DE" sz="2133" dirty="0"/>
              <a:t> </a:t>
            </a:r>
            <a:r>
              <a:rPr lang="de-DE" sz="2133" dirty="0" err="1"/>
              <a:t>and</a:t>
            </a:r>
            <a:r>
              <a:rPr lang="de-DE" sz="2133" dirty="0"/>
              <a:t> </a:t>
            </a:r>
            <a:r>
              <a:rPr lang="de-DE" sz="2133" dirty="0" err="1"/>
              <a:t>applications</a:t>
            </a:r>
            <a:r>
              <a:rPr lang="de-DE" sz="2133" dirty="0"/>
              <a:t>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2133" b="1" dirty="0" err="1">
                <a:solidFill>
                  <a:srgbClr val="E05206"/>
                </a:solidFill>
              </a:rPr>
              <a:t>Reconciliation</a:t>
            </a:r>
            <a:r>
              <a:rPr lang="de-DE" sz="2133" dirty="0"/>
              <a:t> </a:t>
            </a:r>
            <a:r>
              <a:rPr lang="de-DE" sz="2133" dirty="0" err="1"/>
              <a:t>and</a:t>
            </a:r>
            <a:r>
              <a:rPr lang="de-DE" sz="2133" dirty="0"/>
              <a:t> </a:t>
            </a:r>
            <a:r>
              <a:rPr lang="de-DE" sz="2133" dirty="0" err="1"/>
              <a:t>control</a:t>
            </a:r>
            <a:r>
              <a:rPr lang="de-DE" sz="2133" dirty="0"/>
              <a:t> </a:t>
            </a:r>
            <a:r>
              <a:rPr lang="de-DE" sz="2133" dirty="0" err="1"/>
              <a:t>of</a:t>
            </a:r>
            <a:r>
              <a:rPr lang="de-DE" sz="2133" dirty="0"/>
              <a:t> </a:t>
            </a:r>
            <a:r>
              <a:rPr lang="de-DE" sz="2133" dirty="0" err="1"/>
              <a:t>actual</a:t>
            </a:r>
            <a:r>
              <a:rPr lang="de-DE" sz="2133" dirty="0"/>
              <a:t> Access </a:t>
            </a:r>
            <a:r>
              <a:rPr lang="de-DE" sz="2133" dirty="0" err="1"/>
              <a:t>Rights</a:t>
            </a:r>
            <a:r>
              <a:rPr lang="de-DE" sz="2133" dirty="0"/>
              <a:t> vs. </a:t>
            </a:r>
            <a:r>
              <a:rPr lang="de-DE" sz="2133" dirty="0" err="1"/>
              <a:t>the</a:t>
            </a:r>
            <a:r>
              <a:rPr lang="de-DE" sz="2133" dirty="0"/>
              <a:t> </a:t>
            </a:r>
            <a:r>
              <a:rPr lang="de-DE" sz="2133" dirty="0" err="1"/>
              <a:t>governed</a:t>
            </a:r>
            <a:r>
              <a:rPr lang="de-DE" sz="2133" dirty="0"/>
              <a:t> </a:t>
            </a:r>
            <a:r>
              <a:rPr lang="de-DE" sz="2133" dirty="0" err="1"/>
              <a:t>target</a:t>
            </a:r>
            <a:r>
              <a:rPr lang="de-DE" sz="2133" dirty="0"/>
              <a:t> </a:t>
            </a:r>
            <a:r>
              <a:rPr lang="de-DE" sz="2133" dirty="0" err="1"/>
              <a:t>values</a:t>
            </a:r>
            <a:endParaRPr lang="de-DE" sz="2133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2133" b="1" dirty="0">
                <a:solidFill>
                  <a:srgbClr val="E05206"/>
                </a:solidFill>
              </a:rPr>
              <a:t>Analytics</a:t>
            </a:r>
            <a:r>
              <a:rPr lang="de-DE" sz="2133" dirty="0"/>
              <a:t> </a:t>
            </a:r>
            <a:r>
              <a:rPr lang="de-DE" sz="2133" dirty="0" err="1"/>
              <a:t>and</a:t>
            </a:r>
            <a:r>
              <a:rPr lang="de-DE" sz="2133" dirty="0"/>
              <a:t> </a:t>
            </a:r>
            <a:r>
              <a:rPr lang="de-DE" sz="2133" b="1" dirty="0" err="1">
                <a:solidFill>
                  <a:srgbClr val="E05206"/>
                </a:solidFill>
              </a:rPr>
              <a:t>Recertification</a:t>
            </a:r>
            <a:r>
              <a:rPr lang="de-DE" sz="2133" dirty="0"/>
              <a:t> </a:t>
            </a:r>
            <a:r>
              <a:rPr lang="de-DE" sz="2133" dirty="0" err="1"/>
              <a:t>of</a:t>
            </a:r>
            <a:br>
              <a:rPr lang="de-DE" sz="2133" dirty="0"/>
            </a:br>
            <a:r>
              <a:rPr lang="de-DE" sz="2133" dirty="0" err="1"/>
              <a:t>actual</a:t>
            </a:r>
            <a:r>
              <a:rPr lang="de-DE" sz="2133" dirty="0"/>
              <a:t> </a:t>
            </a:r>
            <a:r>
              <a:rPr lang="de-DE" sz="2133" dirty="0" err="1"/>
              <a:t>access</a:t>
            </a:r>
            <a:r>
              <a:rPr lang="de-DE" sz="2133" dirty="0"/>
              <a:t> </a:t>
            </a:r>
            <a:r>
              <a:rPr lang="de-DE" sz="2133" dirty="0" err="1"/>
              <a:t>rights</a:t>
            </a:r>
            <a:r>
              <a:rPr lang="de-DE" sz="2133" dirty="0"/>
              <a:t> </a:t>
            </a:r>
            <a:r>
              <a:rPr lang="de-DE" sz="2133" dirty="0" err="1"/>
              <a:t>and</a:t>
            </a:r>
            <a:r>
              <a:rPr lang="de-DE" sz="2133" dirty="0"/>
              <a:t> </a:t>
            </a:r>
            <a:r>
              <a:rPr lang="de-DE" sz="2133" dirty="0" err="1"/>
              <a:t>governance</a:t>
            </a:r>
            <a:r>
              <a:rPr lang="de-DE" sz="2133" dirty="0"/>
              <a:t> </a:t>
            </a:r>
            <a:r>
              <a:rPr lang="de-DE" sz="2133" dirty="0" err="1"/>
              <a:t>rules</a:t>
            </a:r>
            <a:endParaRPr lang="de-DE" sz="2133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lang="de-DE" sz="2133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00" y="6306337"/>
            <a:ext cx="2844800" cy="288000"/>
          </a:xfrm>
        </p:spPr>
        <p:txBody>
          <a:bodyPr/>
          <a:lstStyle/>
          <a:p>
            <a:fld id="{9F4C54B8-6B6D-49D8-B023-58CEF08F86D5}" type="datetime1">
              <a:rPr lang="de-DE" smtClean="0"/>
              <a:t>10.06.2021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Software AG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11</a:t>
            </a:fld>
            <a:endParaRPr lang="de-DE"/>
          </a:p>
        </p:txBody>
      </p:sp>
      <p:grpSp>
        <p:nvGrpSpPr>
          <p:cNvPr id="17" name="Group 16"/>
          <p:cNvGrpSpPr/>
          <p:nvPr/>
        </p:nvGrpSpPr>
        <p:grpSpPr>
          <a:xfrm>
            <a:off x="422005" y="2217083"/>
            <a:ext cx="870000" cy="870000"/>
            <a:chOff x="316504" y="1662812"/>
            <a:chExt cx="652500" cy="652500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316504" y="1662812"/>
              <a:ext cx="652500" cy="652500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51" name="Freeform 25"/>
            <p:cNvSpPr>
              <a:spLocks noChangeAspect="1" noEditPoints="1"/>
            </p:cNvSpPr>
            <p:nvPr/>
          </p:nvSpPr>
          <p:spPr bwMode="auto">
            <a:xfrm>
              <a:off x="398593" y="1787947"/>
              <a:ext cx="488322" cy="397724"/>
            </a:xfrm>
            <a:custGeom>
              <a:avLst/>
              <a:gdLst>
                <a:gd name="T0" fmla="*/ 113 w 621"/>
                <a:gd name="T1" fmla="*/ 288 h 508"/>
                <a:gd name="T2" fmla="*/ 113 w 621"/>
                <a:gd name="T3" fmla="*/ 401 h 508"/>
                <a:gd name="T4" fmla="*/ 311 w 621"/>
                <a:gd name="T5" fmla="*/ 508 h 508"/>
                <a:gd name="T6" fmla="*/ 508 w 621"/>
                <a:gd name="T7" fmla="*/ 401 h 508"/>
                <a:gd name="T8" fmla="*/ 508 w 621"/>
                <a:gd name="T9" fmla="*/ 288 h 508"/>
                <a:gd name="T10" fmla="*/ 311 w 621"/>
                <a:gd name="T11" fmla="*/ 395 h 508"/>
                <a:gd name="T12" fmla="*/ 113 w 621"/>
                <a:gd name="T13" fmla="*/ 288 h 508"/>
                <a:gd name="T14" fmla="*/ 311 w 621"/>
                <a:gd name="T15" fmla="*/ 0 h 508"/>
                <a:gd name="T16" fmla="*/ 0 w 621"/>
                <a:gd name="T17" fmla="*/ 170 h 508"/>
                <a:gd name="T18" fmla="*/ 311 w 621"/>
                <a:gd name="T19" fmla="*/ 339 h 508"/>
                <a:gd name="T20" fmla="*/ 565 w 621"/>
                <a:gd name="T21" fmla="*/ 201 h 508"/>
                <a:gd name="T22" fmla="*/ 565 w 621"/>
                <a:gd name="T23" fmla="*/ 395 h 508"/>
                <a:gd name="T24" fmla="*/ 621 w 621"/>
                <a:gd name="T25" fmla="*/ 395 h 508"/>
                <a:gd name="T26" fmla="*/ 621 w 621"/>
                <a:gd name="T27" fmla="*/ 170 h 508"/>
                <a:gd name="T28" fmla="*/ 311 w 621"/>
                <a:gd name="T29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508">
                  <a:moveTo>
                    <a:pt x="113" y="288"/>
                  </a:moveTo>
                  <a:lnTo>
                    <a:pt x="113" y="401"/>
                  </a:lnTo>
                  <a:lnTo>
                    <a:pt x="311" y="508"/>
                  </a:lnTo>
                  <a:lnTo>
                    <a:pt x="508" y="401"/>
                  </a:lnTo>
                  <a:lnTo>
                    <a:pt x="508" y="288"/>
                  </a:lnTo>
                  <a:lnTo>
                    <a:pt x="311" y="395"/>
                  </a:lnTo>
                  <a:lnTo>
                    <a:pt x="113" y="288"/>
                  </a:lnTo>
                  <a:close/>
                  <a:moveTo>
                    <a:pt x="311" y="0"/>
                  </a:moveTo>
                  <a:lnTo>
                    <a:pt x="0" y="170"/>
                  </a:lnTo>
                  <a:lnTo>
                    <a:pt x="311" y="339"/>
                  </a:lnTo>
                  <a:lnTo>
                    <a:pt x="565" y="201"/>
                  </a:lnTo>
                  <a:lnTo>
                    <a:pt x="565" y="395"/>
                  </a:lnTo>
                  <a:lnTo>
                    <a:pt x="621" y="395"/>
                  </a:lnTo>
                  <a:lnTo>
                    <a:pt x="621" y="1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33967" y="5477085"/>
            <a:ext cx="870000" cy="870000"/>
            <a:chOff x="325475" y="4107814"/>
            <a:chExt cx="652500" cy="652500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325475" y="4107814"/>
              <a:ext cx="652500" cy="652500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58" name="Freeform 57"/>
            <p:cNvSpPr>
              <a:spLocks noChangeAspect="1" noEditPoints="1"/>
            </p:cNvSpPr>
            <p:nvPr/>
          </p:nvSpPr>
          <p:spPr bwMode="auto">
            <a:xfrm>
              <a:off x="484264" y="4292569"/>
              <a:ext cx="334922" cy="303869"/>
            </a:xfrm>
            <a:custGeom>
              <a:avLst/>
              <a:gdLst>
                <a:gd name="T0" fmla="*/ 352 w 494"/>
                <a:gd name="T1" fmla="*/ 311 h 494"/>
                <a:gd name="T2" fmla="*/ 330 w 494"/>
                <a:gd name="T3" fmla="*/ 311 h 494"/>
                <a:gd name="T4" fmla="*/ 321 w 494"/>
                <a:gd name="T5" fmla="*/ 302 h 494"/>
                <a:gd name="T6" fmla="*/ 367 w 494"/>
                <a:gd name="T7" fmla="*/ 184 h 494"/>
                <a:gd name="T8" fmla="*/ 183 w 494"/>
                <a:gd name="T9" fmla="*/ 0 h 494"/>
                <a:gd name="T10" fmla="*/ 0 w 494"/>
                <a:gd name="T11" fmla="*/ 184 h 494"/>
                <a:gd name="T12" fmla="*/ 183 w 494"/>
                <a:gd name="T13" fmla="*/ 367 h 494"/>
                <a:gd name="T14" fmla="*/ 302 w 494"/>
                <a:gd name="T15" fmla="*/ 322 h 494"/>
                <a:gd name="T16" fmla="*/ 310 w 494"/>
                <a:gd name="T17" fmla="*/ 331 h 494"/>
                <a:gd name="T18" fmla="*/ 310 w 494"/>
                <a:gd name="T19" fmla="*/ 353 h 494"/>
                <a:gd name="T20" fmla="*/ 451 w 494"/>
                <a:gd name="T21" fmla="*/ 494 h 494"/>
                <a:gd name="T22" fmla="*/ 494 w 494"/>
                <a:gd name="T23" fmla="*/ 452 h 494"/>
                <a:gd name="T24" fmla="*/ 352 w 494"/>
                <a:gd name="T25" fmla="*/ 311 h 494"/>
                <a:gd name="T26" fmla="*/ 183 w 494"/>
                <a:gd name="T27" fmla="*/ 311 h 494"/>
                <a:gd name="T28" fmla="*/ 56 w 494"/>
                <a:gd name="T29" fmla="*/ 184 h 494"/>
                <a:gd name="T30" fmla="*/ 183 w 494"/>
                <a:gd name="T31" fmla="*/ 57 h 494"/>
                <a:gd name="T32" fmla="*/ 310 w 494"/>
                <a:gd name="T33" fmla="*/ 184 h 494"/>
                <a:gd name="T34" fmla="*/ 183 w 494"/>
                <a:gd name="T35" fmla="*/ 311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4" h="494">
                  <a:moveTo>
                    <a:pt x="352" y="311"/>
                  </a:moveTo>
                  <a:lnTo>
                    <a:pt x="330" y="311"/>
                  </a:lnTo>
                  <a:lnTo>
                    <a:pt x="321" y="302"/>
                  </a:lnTo>
                  <a:cubicBezTo>
                    <a:pt x="350" y="271"/>
                    <a:pt x="367" y="229"/>
                    <a:pt x="367" y="184"/>
                  </a:cubicBezTo>
                  <a:cubicBezTo>
                    <a:pt x="367" y="82"/>
                    <a:pt x="285" y="0"/>
                    <a:pt x="183" y="0"/>
                  </a:cubicBezTo>
                  <a:cubicBezTo>
                    <a:pt x="82" y="0"/>
                    <a:pt x="0" y="82"/>
                    <a:pt x="0" y="184"/>
                  </a:cubicBezTo>
                  <a:cubicBezTo>
                    <a:pt x="0" y="285"/>
                    <a:pt x="82" y="367"/>
                    <a:pt x="183" y="367"/>
                  </a:cubicBezTo>
                  <a:cubicBezTo>
                    <a:pt x="228" y="367"/>
                    <a:pt x="271" y="350"/>
                    <a:pt x="302" y="322"/>
                  </a:cubicBezTo>
                  <a:lnTo>
                    <a:pt x="310" y="331"/>
                  </a:lnTo>
                  <a:lnTo>
                    <a:pt x="310" y="353"/>
                  </a:lnTo>
                  <a:lnTo>
                    <a:pt x="451" y="494"/>
                  </a:lnTo>
                  <a:lnTo>
                    <a:pt x="494" y="452"/>
                  </a:lnTo>
                  <a:lnTo>
                    <a:pt x="352" y="311"/>
                  </a:lnTo>
                  <a:close/>
                  <a:moveTo>
                    <a:pt x="183" y="311"/>
                  </a:moveTo>
                  <a:cubicBezTo>
                    <a:pt x="113" y="311"/>
                    <a:pt x="56" y="254"/>
                    <a:pt x="56" y="184"/>
                  </a:cubicBezTo>
                  <a:cubicBezTo>
                    <a:pt x="56" y="113"/>
                    <a:pt x="113" y="57"/>
                    <a:pt x="183" y="57"/>
                  </a:cubicBezTo>
                  <a:cubicBezTo>
                    <a:pt x="254" y="57"/>
                    <a:pt x="310" y="113"/>
                    <a:pt x="310" y="184"/>
                  </a:cubicBezTo>
                  <a:cubicBezTo>
                    <a:pt x="310" y="254"/>
                    <a:pt x="254" y="311"/>
                    <a:pt x="183" y="31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22005" y="4398456"/>
            <a:ext cx="870000" cy="870000"/>
            <a:chOff x="316504" y="3298842"/>
            <a:chExt cx="652500" cy="6525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316504" y="3298842"/>
              <a:ext cx="652500" cy="652500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65" name="Freeform 5"/>
            <p:cNvSpPr>
              <a:spLocks noEditPoints="1"/>
            </p:cNvSpPr>
            <p:nvPr/>
          </p:nvSpPr>
          <p:spPr bwMode="auto">
            <a:xfrm>
              <a:off x="522897" y="3455314"/>
              <a:ext cx="239713" cy="315912"/>
            </a:xfrm>
            <a:custGeom>
              <a:avLst/>
              <a:gdLst>
                <a:gd name="T0" fmla="*/ 152 w 170"/>
                <a:gd name="T1" fmla="*/ 225 h 225"/>
                <a:gd name="T2" fmla="*/ 170 w 170"/>
                <a:gd name="T3" fmla="*/ 206 h 225"/>
                <a:gd name="T4" fmla="*/ 125 w 170"/>
                <a:gd name="T5" fmla="*/ 161 h 225"/>
                <a:gd name="T6" fmla="*/ 106 w 170"/>
                <a:gd name="T7" fmla="*/ 180 h 225"/>
                <a:gd name="T8" fmla="*/ 25 w 170"/>
                <a:gd name="T9" fmla="*/ 60 h 225"/>
                <a:gd name="T10" fmla="*/ 72 w 170"/>
                <a:gd name="T11" fmla="*/ 60 h 225"/>
                <a:gd name="T12" fmla="*/ 72 w 170"/>
                <a:gd name="T13" fmla="*/ 134 h 225"/>
                <a:gd name="T14" fmla="*/ 0 w 170"/>
                <a:gd name="T15" fmla="*/ 206 h 225"/>
                <a:gd name="T16" fmla="*/ 18 w 170"/>
                <a:gd name="T17" fmla="*/ 225 h 225"/>
                <a:gd name="T18" fmla="*/ 98 w 170"/>
                <a:gd name="T19" fmla="*/ 145 h 225"/>
                <a:gd name="T20" fmla="*/ 98 w 170"/>
                <a:gd name="T21" fmla="*/ 60 h 225"/>
                <a:gd name="T22" fmla="*/ 145 w 170"/>
                <a:gd name="T23" fmla="*/ 60 h 225"/>
                <a:gd name="T24" fmla="*/ 85 w 170"/>
                <a:gd name="T2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225">
                  <a:moveTo>
                    <a:pt x="152" y="225"/>
                  </a:moveTo>
                  <a:lnTo>
                    <a:pt x="170" y="206"/>
                  </a:lnTo>
                  <a:lnTo>
                    <a:pt x="125" y="161"/>
                  </a:lnTo>
                  <a:lnTo>
                    <a:pt x="106" y="180"/>
                  </a:lnTo>
                  <a:moveTo>
                    <a:pt x="25" y="60"/>
                  </a:moveTo>
                  <a:lnTo>
                    <a:pt x="72" y="60"/>
                  </a:lnTo>
                  <a:lnTo>
                    <a:pt x="72" y="134"/>
                  </a:lnTo>
                  <a:lnTo>
                    <a:pt x="0" y="206"/>
                  </a:lnTo>
                  <a:lnTo>
                    <a:pt x="18" y="225"/>
                  </a:lnTo>
                  <a:lnTo>
                    <a:pt x="98" y="145"/>
                  </a:lnTo>
                  <a:lnTo>
                    <a:pt x="98" y="60"/>
                  </a:lnTo>
                  <a:lnTo>
                    <a:pt x="145" y="60"/>
                  </a:lnTo>
                  <a:lnTo>
                    <a:pt x="85" y="0"/>
                  </a:lnTo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79999" y="1192159"/>
            <a:ext cx="11438259" cy="566125"/>
          </a:xfrm>
          <a:prstGeom prst="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469888"/>
            <a:r>
              <a:rPr lang="en-US" sz="2400" dirty="0"/>
              <a:t>With IAM, companies keep control of all user access rights in all systems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676837" y="3247968"/>
            <a:ext cx="1781257" cy="10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133" dirty="0">
                <a:solidFill>
                  <a:schemeClr val="bg1"/>
                </a:solidFill>
              </a:rPr>
              <a:t>Identity</a:t>
            </a:r>
          </a:p>
          <a:p>
            <a:pPr algn="ctr"/>
            <a:r>
              <a:rPr lang="de-DE" sz="2133" dirty="0">
                <a:solidFill>
                  <a:schemeClr val="bg1"/>
                </a:solidFill>
              </a:rPr>
              <a:t>&amp; Access</a:t>
            </a:r>
            <a:br>
              <a:rPr lang="de-DE" sz="2133" dirty="0">
                <a:solidFill>
                  <a:schemeClr val="bg1"/>
                </a:solidFill>
              </a:rPr>
            </a:br>
            <a:r>
              <a:rPr lang="de-DE" sz="2133" dirty="0">
                <a:solidFill>
                  <a:schemeClr val="bg1"/>
                </a:solidFill>
              </a:rPr>
              <a:t>Management</a:t>
            </a:r>
          </a:p>
        </p:txBody>
      </p:sp>
      <p:sp>
        <p:nvSpPr>
          <p:cNvPr id="7" name="Freeform 33"/>
          <p:cNvSpPr>
            <a:spLocks noChangeAspect="1" noEditPoints="1"/>
          </p:cNvSpPr>
          <p:nvPr/>
        </p:nvSpPr>
        <p:spPr bwMode="auto">
          <a:xfrm>
            <a:off x="9002819" y="2203643"/>
            <a:ext cx="936723" cy="586468"/>
          </a:xfrm>
          <a:custGeom>
            <a:avLst/>
            <a:gdLst>
              <a:gd name="T0" fmla="*/ 409 w 480"/>
              <a:gd name="T1" fmla="*/ 221 h 282"/>
              <a:gd name="T2" fmla="*/ 304 w 480"/>
              <a:gd name="T3" fmla="*/ 139 h 282"/>
              <a:gd name="T4" fmla="*/ 370 w 480"/>
              <a:gd name="T5" fmla="*/ 126 h 282"/>
              <a:gd name="T6" fmla="*/ 480 w 480"/>
              <a:gd name="T7" fmla="*/ 182 h 282"/>
              <a:gd name="T8" fmla="*/ 480 w 480"/>
              <a:gd name="T9" fmla="*/ 221 h 282"/>
              <a:gd name="T10" fmla="*/ 409 w 480"/>
              <a:gd name="T11" fmla="*/ 221 h 282"/>
              <a:gd name="T12" fmla="*/ 370 w 480"/>
              <a:gd name="T13" fmla="*/ 95 h 282"/>
              <a:gd name="T14" fmla="*/ 323 w 480"/>
              <a:gd name="T15" fmla="*/ 47 h 282"/>
              <a:gd name="T16" fmla="*/ 370 w 480"/>
              <a:gd name="T17" fmla="*/ 0 h 282"/>
              <a:gd name="T18" fmla="*/ 417 w 480"/>
              <a:gd name="T19" fmla="*/ 47 h 282"/>
              <a:gd name="T20" fmla="*/ 370 w 480"/>
              <a:gd name="T21" fmla="*/ 95 h 282"/>
              <a:gd name="T22" fmla="*/ 240 w 480"/>
              <a:gd name="T23" fmla="*/ 121 h 282"/>
              <a:gd name="T24" fmla="*/ 180 w 480"/>
              <a:gd name="T25" fmla="*/ 60 h 282"/>
              <a:gd name="T26" fmla="*/ 240 w 480"/>
              <a:gd name="T27" fmla="*/ 0 h 282"/>
              <a:gd name="T28" fmla="*/ 300 w 480"/>
              <a:gd name="T29" fmla="*/ 60 h 282"/>
              <a:gd name="T30" fmla="*/ 240 w 480"/>
              <a:gd name="T31" fmla="*/ 121 h 282"/>
              <a:gd name="T32" fmla="*/ 71 w 480"/>
              <a:gd name="T33" fmla="*/ 221 h 282"/>
              <a:gd name="T34" fmla="*/ 0 w 480"/>
              <a:gd name="T35" fmla="*/ 221 h 282"/>
              <a:gd name="T36" fmla="*/ 0 w 480"/>
              <a:gd name="T37" fmla="*/ 182 h 282"/>
              <a:gd name="T38" fmla="*/ 110 w 480"/>
              <a:gd name="T39" fmla="*/ 126 h 282"/>
              <a:gd name="T40" fmla="*/ 176 w 480"/>
              <a:gd name="T41" fmla="*/ 139 h 282"/>
              <a:gd name="T42" fmla="*/ 71 w 480"/>
              <a:gd name="T43" fmla="*/ 221 h 282"/>
              <a:gd name="T44" fmla="*/ 110 w 480"/>
              <a:gd name="T45" fmla="*/ 95 h 282"/>
              <a:gd name="T46" fmla="*/ 63 w 480"/>
              <a:gd name="T47" fmla="*/ 47 h 282"/>
              <a:gd name="T48" fmla="*/ 110 w 480"/>
              <a:gd name="T49" fmla="*/ 0 h 282"/>
              <a:gd name="T50" fmla="*/ 157 w 480"/>
              <a:gd name="T51" fmla="*/ 47 h 282"/>
              <a:gd name="T52" fmla="*/ 110 w 480"/>
              <a:gd name="T53" fmla="*/ 95 h 282"/>
              <a:gd name="T54" fmla="*/ 240 w 480"/>
              <a:gd name="T55" fmla="*/ 161 h 282"/>
              <a:gd name="T56" fmla="*/ 380 w 480"/>
              <a:gd name="T57" fmla="*/ 231 h 282"/>
              <a:gd name="T58" fmla="*/ 380 w 480"/>
              <a:gd name="T59" fmla="*/ 282 h 282"/>
              <a:gd name="T60" fmla="*/ 100 w 480"/>
              <a:gd name="T61" fmla="*/ 282 h 282"/>
              <a:gd name="T62" fmla="*/ 100 w 480"/>
              <a:gd name="T63" fmla="*/ 231 h 282"/>
              <a:gd name="T64" fmla="*/ 240 w 480"/>
              <a:gd name="T65" fmla="*/ 161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80" h="282">
                <a:moveTo>
                  <a:pt x="409" y="221"/>
                </a:moveTo>
                <a:cubicBezTo>
                  <a:pt x="402" y="178"/>
                  <a:pt x="353" y="152"/>
                  <a:pt x="304" y="139"/>
                </a:cubicBezTo>
                <a:cubicBezTo>
                  <a:pt x="326" y="131"/>
                  <a:pt x="352" y="126"/>
                  <a:pt x="370" y="126"/>
                </a:cubicBezTo>
                <a:cubicBezTo>
                  <a:pt x="406" y="126"/>
                  <a:pt x="480" y="145"/>
                  <a:pt x="480" y="182"/>
                </a:cubicBezTo>
                <a:lnTo>
                  <a:pt x="480" y="221"/>
                </a:lnTo>
                <a:lnTo>
                  <a:pt x="409" y="221"/>
                </a:lnTo>
                <a:close/>
                <a:moveTo>
                  <a:pt x="370" y="95"/>
                </a:moveTo>
                <a:cubicBezTo>
                  <a:pt x="344" y="95"/>
                  <a:pt x="323" y="74"/>
                  <a:pt x="323" y="47"/>
                </a:cubicBezTo>
                <a:cubicBezTo>
                  <a:pt x="323" y="21"/>
                  <a:pt x="344" y="0"/>
                  <a:pt x="370" y="0"/>
                </a:cubicBezTo>
                <a:cubicBezTo>
                  <a:pt x="396" y="0"/>
                  <a:pt x="417" y="21"/>
                  <a:pt x="417" y="47"/>
                </a:cubicBezTo>
                <a:cubicBezTo>
                  <a:pt x="417" y="74"/>
                  <a:pt x="396" y="95"/>
                  <a:pt x="370" y="95"/>
                </a:cubicBezTo>
                <a:close/>
                <a:moveTo>
                  <a:pt x="240" y="121"/>
                </a:moveTo>
                <a:cubicBezTo>
                  <a:pt x="207" y="121"/>
                  <a:pt x="180" y="94"/>
                  <a:pt x="180" y="60"/>
                </a:cubicBezTo>
                <a:cubicBezTo>
                  <a:pt x="180" y="27"/>
                  <a:pt x="207" y="0"/>
                  <a:pt x="240" y="0"/>
                </a:cubicBezTo>
                <a:cubicBezTo>
                  <a:pt x="273" y="0"/>
                  <a:pt x="300" y="27"/>
                  <a:pt x="300" y="60"/>
                </a:cubicBezTo>
                <a:cubicBezTo>
                  <a:pt x="300" y="94"/>
                  <a:pt x="273" y="121"/>
                  <a:pt x="240" y="121"/>
                </a:cubicBezTo>
                <a:close/>
                <a:moveTo>
                  <a:pt x="71" y="221"/>
                </a:moveTo>
                <a:lnTo>
                  <a:pt x="0" y="221"/>
                </a:lnTo>
                <a:lnTo>
                  <a:pt x="0" y="182"/>
                </a:lnTo>
                <a:cubicBezTo>
                  <a:pt x="0" y="145"/>
                  <a:pt x="73" y="126"/>
                  <a:pt x="110" y="126"/>
                </a:cubicBezTo>
                <a:cubicBezTo>
                  <a:pt x="128" y="126"/>
                  <a:pt x="154" y="131"/>
                  <a:pt x="176" y="139"/>
                </a:cubicBezTo>
                <a:cubicBezTo>
                  <a:pt x="127" y="152"/>
                  <a:pt x="77" y="178"/>
                  <a:pt x="71" y="221"/>
                </a:cubicBezTo>
                <a:close/>
                <a:moveTo>
                  <a:pt x="110" y="95"/>
                </a:moveTo>
                <a:cubicBezTo>
                  <a:pt x="84" y="95"/>
                  <a:pt x="63" y="74"/>
                  <a:pt x="63" y="47"/>
                </a:cubicBezTo>
                <a:cubicBezTo>
                  <a:pt x="63" y="21"/>
                  <a:pt x="84" y="0"/>
                  <a:pt x="110" y="0"/>
                </a:cubicBezTo>
                <a:cubicBezTo>
                  <a:pt x="136" y="0"/>
                  <a:pt x="157" y="21"/>
                  <a:pt x="157" y="47"/>
                </a:cubicBezTo>
                <a:cubicBezTo>
                  <a:pt x="157" y="74"/>
                  <a:pt x="136" y="95"/>
                  <a:pt x="110" y="95"/>
                </a:cubicBezTo>
                <a:close/>
                <a:moveTo>
                  <a:pt x="240" y="161"/>
                </a:moveTo>
                <a:cubicBezTo>
                  <a:pt x="287" y="161"/>
                  <a:pt x="380" y="185"/>
                  <a:pt x="380" y="231"/>
                </a:cubicBezTo>
                <a:lnTo>
                  <a:pt x="380" y="282"/>
                </a:lnTo>
                <a:lnTo>
                  <a:pt x="100" y="282"/>
                </a:lnTo>
                <a:lnTo>
                  <a:pt x="100" y="231"/>
                </a:lnTo>
                <a:cubicBezTo>
                  <a:pt x="100" y="185"/>
                  <a:pt x="193" y="161"/>
                  <a:pt x="240" y="16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grpSp>
        <p:nvGrpSpPr>
          <p:cNvPr id="14" name="Group 13"/>
          <p:cNvGrpSpPr/>
          <p:nvPr/>
        </p:nvGrpSpPr>
        <p:grpSpPr>
          <a:xfrm>
            <a:off x="9048575" y="4952867"/>
            <a:ext cx="1007492" cy="1093408"/>
            <a:chOff x="6898788" y="4004218"/>
            <a:chExt cx="755619" cy="820056"/>
          </a:xfrm>
        </p:grpSpPr>
        <p:grpSp>
          <p:nvGrpSpPr>
            <p:cNvPr id="13" name="Group 12"/>
            <p:cNvGrpSpPr/>
            <p:nvPr/>
          </p:nvGrpSpPr>
          <p:grpSpPr>
            <a:xfrm>
              <a:off x="7089666" y="4004218"/>
              <a:ext cx="366452" cy="621939"/>
              <a:chOff x="7030811" y="4102886"/>
              <a:chExt cx="366452" cy="621939"/>
            </a:xfrm>
            <a:effectLst/>
          </p:grpSpPr>
          <p:sp>
            <p:nvSpPr>
              <p:cNvPr id="12" name="Rounded Rectangle 11"/>
              <p:cNvSpPr/>
              <p:nvPr/>
            </p:nvSpPr>
            <p:spPr>
              <a:xfrm>
                <a:off x="7030811" y="4102886"/>
                <a:ext cx="366452" cy="621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2400"/>
              </a:p>
            </p:txBody>
          </p:sp>
          <p:sp>
            <p:nvSpPr>
              <p:cNvPr id="23" name="Freeform 13"/>
              <p:cNvSpPr>
                <a:spLocks noChangeAspect="1" noEditPoints="1"/>
              </p:cNvSpPr>
              <p:nvPr/>
            </p:nvSpPr>
            <p:spPr bwMode="auto">
              <a:xfrm>
                <a:off x="7044351" y="4121749"/>
                <a:ext cx="341463" cy="590057"/>
              </a:xfrm>
              <a:custGeom>
                <a:avLst/>
                <a:gdLst>
                  <a:gd name="T0" fmla="*/ 57 w 339"/>
                  <a:gd name="T1" fmla="*/ 0 h 565"/>
                  <a:gd name="T2" fmla="*/ 283 w 339"/>
                  <a:gd name="T3" fmla="*/ 0 h 565"/>
                  <a:gd name="T4" fmla="*/ 339 w 339"/>
                  <a:gd name="T5" fmla="*/ 57 h 565"/>
                  <a:gd name="T6" fmla="*/ 339 w 339"/>
                  <a:gd name="T7" fmla="*/ 508 h 565"/>
                  <a:gd name="T8" fmla="*/ 283 w 339"/>
                  <a:gd name="T9" fmla="*/ 565 h 565"/>
                  <a:gd name="T10" fmla="*/ 57 w 339"/>
                  <a:gd name="T11" fmla="*/ 565 h 565"/>
                  <a:gd name="T12" fmla="*/ 0 w 339"/>
                  <a:gd name="T13" fmla="*/ 508 h 565"/>
                  <a:gd name="T14" fmla="*/ 0 w 339"/>
                  <a:gd name="T15" fmla="*/ 57 h 565"/>
                  <a:gd name="T16" fmla="*/ 57 w 339"/>
                  <a:gd name="T17" fmla="*/ 0 h 565"/>
                  <a:gd name="T18" fmla="*/ 57 w 339"/>
                  <a:gd name="T19" fmla="*/ 57 h 565"/>
                  <a:gd name="T20" fmla="*/ 57 w 339"/>
                  <a:gd name="T21" fmla="*/ 113 h 565"/>
                  <a:gd name="T22" fmla="*/ 283 w 339"/>
                  <a:gd name="T23" fmla="*/ 113 h 565"/>
                  <a:gd name="T24" fmla="*/ 283 w 339"/>
                  <a:gd name="T25" fmla="*/ 57 h 565"/>
                  <a:gd name="T26" fmla="*/ 57 w 339"/>
                  <a:gd name="T27" fmla="*/ 57 h 565"/>
                  <a:gd name="T28" fmla="*/ 283 w 339"/>
                  <a:gd name="T29" fmla="*/ 169 h 565"/>
                  <a:gd name="T30" fmla="*/ 57 w 339"/>
                  <a:gd name="T31" fmla="*/ 169 h 565"/>
                  <a:gd name="T32" fmla="*/ 57 w 339"/>
                  <a:gd name="T33" fmla="*/ 226 h 565"/>
                  <a:gd name="T34" fmla="*/ 283 w 339"/>
                  <a:gd name="T35" fmla="*/ 226 h 565"/>
                  <a:gd name="T36" fmla="*/ 283 w 339"/>
                  <a:gd name="T37" fmla="*/ 169 h 565"/>
                  <a:gd name="T38" fmla="*/ 283 w 339"/>
                  <a:gd name="T39" fmla="*/ 452 h 565"/>
                  <a:gd name="T40" fmla="*/ 226 w 339"/>
                  <a:gd name="T41" fmla="*/ 452 h 565"/>
                  <a:gd name="T42" fmla="*/ 226 w 339"/>
                  <a:gd name="T43" fmla="*/ 508 h 565"/>
                  <a:gd name="T44" fmla="*/ 283 w 339"/>
                  <a:gd name="T45" fmla="*/ 508 h 565"/>
                  <a:gd name="T46" fmla="*/ 283 w 339"/>
                  <a:gd name="T47" fmla="*/ 45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9" h="565">
                    <a:moveTo>
                      <a:pt x="57" y="0"/>
                    </a:moveTo>
                    <a:lnTo>
                      <a:pt x="283" y="0"/>
                    </a:lnTo>
                    <a:cubicBezTo>
                      <a:pt x="314" y="0"/>
                      <a:pt x="339" y="26"/>
                      <a:pt x="339" y="57"/>
                    </a:cubicBezTo>
                    <a:lnTo>
                      <a:pt x="339" y="508"/>
                    </a:lnTo>
                    <a:cubicBezTo>
                      <a:pt x="339" y="539"/>
                      <a:pt x="314" y="565"/>
                      <a:pt x="283" y="565"/>
                    </a:cubicBezTo>
                    <a:lnTo>
                      <a:pt x="57" y="565"/>
                    </a:lnTo>
                    <a:cubicBezTo>
                      <a:pt x="26" y="565"/>
                      <a:pt x="0" y="539"/>
                      <a:pt x="0" y="508"/>
                    </a:cubicBezTo>
                    <a:lnTo>
                      <a:pt x="0" y="57"/>
                    </a:lnTo>
                    <a:cubicBezTo>
                      <a:pt x="0" y="26"/>
                      <a:pt x="26" y="0"/>
                      <a:pt x="57" y="0"/>
                    </a:cubicBezTo>
                    <a:moveTo>
                      <a:pt x="57" y="57"/>
                    </a:moveTo>
                    <a:lnTo>
                      <a:pt x="57" y="113"/>
                    </a:lnTo>
                    <a:lnTo>
                      <a:pt x="283" y="113"/>
                    </a:lnTo>
                    <a:lnTo>
                      <a:pt x="283" y="57"/>
                    </a:lnTo>
                    <a:lnTo>
                      <a:pt x="57" y="57"/>
                    </a:lnTo>
                    <a:moveTo>
                      <a:pt x="283" y="169"/>
                    </a:moveTo>
                    <a:lnTo>
                      <a:pt x="57" y="169"/>
                    </a:lnTo>
                    <a:lnTo>
                      <a:pt x="57" y="226"/>
                    </a:lnTo>
                    <a:lnTo>
                      <a:pt x="283" y="226"/>
                    </a:lnTo>
                    <a:lnTo>
                      <a:pt x="283" y="169"/>
                    </a:lnTo>
                    <a:moveTo>
                      <a:pt x="283" y="452"/>
                    </a:moveTo>
                    <a:lnTo>
                      <a:pt x="226" y="452"/>
                    </a:lnTo>
                    <a:lnTo>
                      <a:pt x="226" y="508"/>
                    </a:lnTo>
                    <a:lnTo>
                      <a:pt x="283" y="508"/>
                    </a:lnTo>
                    <a:lnTo>
                      <a:pt x="283" y="452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6898788" y="4202335"/>
              <a:ext cx="366452" cy="621939"/>
              <a:chOff x="7030811" y="4102886"/>
              <a:chExt cx="366452" cy="621939"/>
            </a:xfrm>
            <a:effectLst/>
          </p:grpSpPr>
          <p:sp>
            <p:nvSpPr>
              <p:cNvPr id="63" name="Rounded Rectangle 62"/>
              <p:cNvSpPr/>
              <p:nvPr/>
            </p:nvSpPr>
            <p:spPr>
              <a:xfrm>
                <a:off x="7030811" y="4102886"/>
                <a:ext cx="366452" cy="621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2400"/>
              </a:p>
            </p:txBody>
          </p:sp>
          <p:sp>
            <p:nvSpPr>
              <p:cNvPr id="64" name="Freeform 13"/>
              <p:cNvSpPr>
                <a:spLocks noChangeAspect="1" noEditPoints="1"/>
              </p:cNvSpPr>
              <p:nvPr/>
            </p:nvSpPr>
            <p:spPr bwMode="auto">
              <a:xfrm>
                <a:off x="7044351" y="4121749"/>
                <a:ext cx="341463" cy="590057"/>
              </a:xfrm>
              <a:custGeom>
                <a:avLst/>
                <a:gdLst>
                  <a:gd name="T0" fmla="*/ 57 w 339"/>
                  <a:gd name="T1" fmla="*/ 0 h 565"/>
                  <a:gd name="T2" fmla="*/ 283 w 339"/>
                  <a:gd name="T3" fmla="*/ 0 h 565"/>
                  <a:gd name="T4" fmla="*/ 339 w 339"/>
                  <a:gd name="T5" fmla="*/ 57 h 565"/>
                  <a:gd name="T6" fmla="*/ 339 w 339"/>
                  <a:gd name="T7" fmla="*/ 508 h 565"/>
                  <a:gd name="T8" fmla="*/ 283 w 339"/>
                  <a:gd name="T9" fmla="*/ 565 h 565"/>
                  <a:gd name="T10" fmla="*/ 57 w 339"/>
                  <a:gd name="T11" fmla="*/ 565 h 565"/>
                  <a:gd name="T12" fmla="*/ 0 w 339"/>
                  <a:gd name="T13" fmla="*/ 508 h 565"/>
                  <a:gd name="T14" fmla="*/ 0 w 339"/>
                  <a:gd name="T15" fmla="*/ 57 h 565"/>
                  <a:gd name="T16" fmla="*/ 57 w 339"/>
                  <a:gd name="T17" fmla="*/ 0 h 565"/>
                  <a:gd name="T18" fmla="*/ 57 w 339"/>
                  <a:gd name="T19" fmla="*/ 57 h 565"/>
                  <a:gd name="T20" fmla="*/ 57 w 339"/>
                  <a:gd name="T21" fmla="*/ 113 h 565"/>
                  <a:gd name="T22" fmla="*/ 283 w 339"/>
                  <a:gd name="T23" fmla="*/ 113 h 565"/>
                  <a:gd name="T24" fmla="*/ 283 w 339"/>
                  <a:gd name="T25" fmla="*/ 57 h 565"/>
                  <a:gd name="T26" fmla="*/ 57 w 339"/>
                  <a:gd name="T27" fmla="*/ 57 h 565"/>
                  <a:gd name="T28" fmla="*/ 283 w 339"/>
                  <a:gd name="T29" fmla="*/ 169 h 565"/>
                  <a:gd name="T30" fmla="*/ 57 w 339"/>
                  <a:gd name="T31" fmla="*/ 169 h 565"/>
                  <a:gd name="T32" fmla="*/ 57 w 339"/>
                  <a:gd name="T33" fmla="*/ 226 h 565"/>
                  <a:gd name="T34" fmla="*/ 283 w 339"/>
                  <a:gd name="T35" fmla="*/ 226 h 565"/>
                  <a:gd name="T36" fmla="*/ 283 w 339"/>
                  <a:gd name="T37" fmla="*/ 169 h 565"/>
                  <a:gd name="T38" fmla="*/ 283 w 339"/>
                  <a:gd name="T39" fmla="*/ 452 h 565"/>
                  <a:gd name="T40" fmla="*/ 226 w 339"/>
                  <a:gd name="T41" fmla="*/ 452 h 565"/>
                  <a:gd name="T42" fmla="*/ 226 w 339"/>
                  <a:gd name="T43" fmla="*/ 508 h 565"/>
                  <a:gd name="T44" fmla="*/ 283 w 339"/>
                  <a:gd name="T45" fmla="*/ 508 h 565"/>
                  <a:gd name="T46" fmla="*/ 283 w 339"/>
                  <a:gd name="T47" fmla="*/ 45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9" h="565">
                    <a:moveTo>
                      <a:pt x="57" y="0"/>
                    </a:moveTo>
                    <a:lnTo>
                      <a:pt x="283" y="0"/>
                    </a:lnTo>
                    <a:cubicBezTo>
                      <a:pt x="314" y="0"/>
                      <a:pt x="339" y="26"/>
                      <a:pt x="339" y="57"/>
                    </a:cubicBezTo>
                    <a:lnTo>
                      <a:pt x="339" y="508"/>
                    </a:lnTo>
                    <a:cubicBezTo>
                      <a:pt x="339" y="539"/>
                      <a:pt x="314" y="565"/>
                      <a:pt x="283" y="565"/>
                    </a:cubicBezTo>
                    <a:lnTo>
                      <a:pt x="57" y="565"/>
                    </a:lnTo>
                    <a:cubicBezTo>
                      <a:pt x="26" y="565"/>
                      <a:pt x="0" y="539"/>
                      <a:pt x="0" y="508"/>
                    </a:cubicBezTo>
                    <a:lnTo>
                      <a:pt x="0" y="57"/>
                    </a:lnTo>
                    <a:cubicBezTo>
                      <a:pt x="0" y="26"/>
                      <a:pt x="26" y="0"/>
                      <a:pt x="57" y="0"/>
                    </a:cubicBezTo>
                    <a:moveTo>
                      <a:pt x="57" y="57"/>
                    </a:moveTo>
                    <a:lnTo>
                      <a:pt x="57" y="113"/>
                    </a:lnTo>
                    <a:lnTo>
                      <a:pt x="283" y="113"/>
                    </a:lnTo>
                    <a:lnTo>
                      <a:pt x="283" y="57"/>
                    </a:lnTo>
                    <a:lnTo>
                      <a:pt x="57" y="57"/>
                    </a:lnTo>
                    <a:moveTo>
                      <a:pt x="283" y="169"/>
                    </a:moveTo>
                    <a:lnTo>
                      <a:pt x="57" y="169"/>
                    </a:lnTo>
                    <a:lnTo>
                      <a:pt x="57" y="226"/>
                    </a:lnTo>
                    <a:lnTo>
                      <a:pt x="283" y="226"/>
                    </a:lnTo>
                    <a:lnTo>
                      <a:pt x="283" y="169"/>
                    </a:lnTo>
                    <a:moveTo>
                      <a:pt x="283" y="452"/>
                    </a:moveTo>
                    <a:lnTo>
                      <a:pt x="226" y="452"/>
                    </a:lnTo>
                    <a:lnTo>
                      <a:pt x="226" y="508"/>
                    </a:lnTo>
                    <a:lnTo>
                      <a:pt x="283" y="508"/>
                    </a:lnTo>
                    <a:lnTo>
                      <a:pt x="283" y="452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7287955" y="4200615"/>
              <a:ext cx="366452" cy="621939"/>
              <a:chOff x="7030811" y="4102886"/>
              <a:chExt cx="366452" cy="621939"/>
            </a:xfrm>
            <a:effectLst/>
          </p:grpSpPr>
          <p:sp>
            <p:nvSpPr>
              <p:cNvPr id="70" name="Rounded Rectangle 69"/>
              <p:cNvSpPr/>
              <p:nvPr/>
            </p:nvSpPr>
            <p:spPr>
              <a:xfrm>
                <a:off x="7030811" y="4102886"/>
                <a:ext cx="366452" cy="621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2400"/>
              </a:p>
            </p:txBody>
          </p:sp>
          <p:sp>
            <p:nvSpPr>
              <p:cNvPr id="71" name="Freeform 13"/>
              <p:cNvSpPr>
                <a:spLocks noChangeAspect="1" noEditPoints="1"/>
              </p:cNvSpPr>
              <p:nvPr/>
            </p:nvSpPr>
            <p:spPr bwMode="auto">
              <a:xfrm>
                <a:off x="7044351" y="4121749"/>
                <a:ext cx="341463" cy="590057"/>
              </a:xfrm>
              <a:custGeom>
                <a:avLst/>
                <a:gdLst>
                  <a:gd name="T0" fmla="*/ 57 w 339"/>
                  <a:gd name="T1" fmla="*/ 0 h 565"/>
                  <a:gd name="T2" fmla="*/ 283 w 339"/>
                  <a:gd name="T3" fmla="*/ 0 h 565"/>
                  <a:gd name="T4" fmla="*/ 339 w 339"/>
                  <a:gd name="T5" fmla="*/ 57 h 565"/>
                  <a:gd name="T6" fmla="*/ 339 w 339"/>
                  <a:gd name="T7" fmla="*/ 508 h 565"/>
                  <a:gd name="T8" fmla="*/ 283 w 339"/>
                  <a:gd name="T9" fmla="*/ 565 h 565"/>
                  <a:gd name="T10" fmla="*/ 57 w 339"/>
                  <a:gd name="T11" fmla="*/ 565 h 565"/>
                  <a:gd name="T12" fmla="*/ 0 w 339"/>
                  <a:gd name="T13" fmla="*/ 508 h 565"/>
                  <a:gd name="T14" fmla="*/ 0 w 339"/>
                  <a:gd name="T15" fmla="*/ 57 h 565"/>
                  <a:gd name="T16" fmla="*/ 57 w 339"/>
                  <a:gd name="T17" fmla="*/ 0 h 565"/>
                  <a:gd name="T18" fmla="*/ 57 w 339"/>
                  <a:gd name="T19" fmla="*/ 57 h 565"/>
                  <a:gd name="T20" fmla="*/ 57 w 339"/>
                  <a:gd name="T21" fmla="*/ 113 h 565"/>
                  <a:gd name="T22" fmla="*/ 283 w 339"/>
                  <a:gd name="T23" fmla="*/ 113 h 565"/>
                  <a:gd name="T24" fmla="*/ 283 w 339"/>
                  <a:gd name="T25" fmla="*/ 57 h 565"/>
                  <a:gd name="T26" fmla="*/ 57 w 339"/>
                  <a:gd name="T27" fmla="*/ 57 h 565"/>
                  <a:gd name="T28" fmla="*/ 283 w 339"/>
                  <a:gd name="T29" fmla="*/ 169 h 565"/>
                  <a:gd name="T30" fmla="*/ 57 w 339"/>
                  <a:gd name="T31" fmla="*/ 169 h 565"/>
                  <a:gd name="T32" fmla="*/ 57 w 339"/>
                  <a:gd name="T33" fmla="*/ 226 h 565"/>
                  <a:gd name="T34" fmla="*/ 283 w 339"/>
                  <a:gd name="T35" fmla="*/ 226 h 565"/>
                  <a:gd name="T36" fmla="*/ 283 w 339"/>
                  <a:gd name="T37" fmla="*/ 169 h 565"/>
                  <a:gd name="T38" fmla="*/ 283 w 339"/>
                  <a:gd name="T39" fmla="*/ 452 h 565"/>
                  <a:gd name="T40" fmla="*/ 226 w 339"/>
                  <a:gd name="T41" fmla="*/ 452 h 565"/>
                  <a:gd name="T42" fmla="*/ 226 w 339"/>
                  <a:gd name="T43" fmla="*/ 508 h 565"/>
                  <a:gd name="T44" fmla="*/ 283 w 339"/>
                  <a:gd name="T45" fmla="*/ 508 h 565"/>
                  <a:gd name="T46" fmla="*/ 283 w 339"/>
                  <a:gd name="T47" fmla="*/ 45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9" h="565">
                    <a:moveTo>
                      <a:pt x="57" y="0"/>
                    </a:moveTo>
                    <a:lnTo>
                      <a:pt x="283" y="0"/>
                    </a:lnTo>
                    <a:cubicBezTo>
                      <a:pt x="314" y="0"/>
                      <a:pt x="339" y="26"/>
                      <a:pt x="339" y="57"/>
                    </a:cubicBezTo>
                    <a:lnTo>
                      <a:pt x="339" y="508"/>
                    </a:lnTo>
                    <a:cubicBezTo>
                      <a:pt x="339" y="539"/>
                      <a:pt x="314" y="565"/>
                      <a:pt x="283" y="565"/>
                    </a:cubicBezTo>
                    <a:lnTo>
                      <a:pt x="57" y="565"/>
                    </a:lnTo>
                    <a:cubicBezTo>
                      <a:pt x="26" y="565"/>
                      <a:pt x="0" y="539"/>
                      <a:pt x="0" y="508"/>
                    </a:cubicBezTo>
                    <a:lnTo>
                      <a:pt x="0" y="57"/>
                    </a:lnTo>
                    <a:cubicBezTo>
                      <a:pt x="0" y="26"/>
                      <a:pt x="26" y="0"/>
                      <a:pt x="57" y="0"/>
                    </a:cubicBezTo>
                    <a:moveTo>
                      <a:pt x="57" y="57"/>
                    </a:moveTo>
                    <a:lnTo>
                      <a:pt x="57" y="113"/>
                    </a:lnTo>
                    <a:lnTo>
                      <a:pt x="283" y="113"/>
                    </a:lnTo>
                    <a:lnTo>
                      <a:pt x="283" y="57"/>
                    </a:lnTo>
                    <a:lnTo>
                      <a:pt x="57" y="57"/>
                    </a:lnTo>
                    <a:moveTo>
                      <a:pt x="283" y="169"/>
                    </a:moveTo>
                    <a:lnTo>
                      <a:pt x="57" y="169"/>
                    </a:lnTo>
                    <a:lnTo>
                      <a:pt x="57" y="226"/>
                    </a:lnTo>
                    <a:lnTo>
                      <a:pt x="283" y="226"/>
                    </a:lnTo>
                    <a:lnTo>
                      <a:pt x="283" y="169"/>
                    </a:lnTo>
                    <a:moveTo>
                      <a:pt x="283" y="452"/>
                    </a:moveTo>
                    <a:lnTo>
                      <a:pt x="226" y="452"/>
                    </a:lnTo>
                    <a:lnTo>
                      <a:pt x="226" y="508"/>
                    </a:lnTo>
                    <a:lnTo>
                      <a:pt x="283" y="508"/>
                    </a:lnTo>
                    <a:lnTo>
                      <a:pt x="283" y="452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0013236" y="2243727"/>
            <a:ext cx="1927363" cy="1643132"/>
            <a:chOff x="7509927" y="1682795"/>
            <a:chExt cx="1445522" cy="1232349"/>
          </a:xfrm>
        </p:grpSpPr>
        <p:sp>
          <p:nvSpPr>
            <p:cNvPr id="40" name="Block Arc 9"/>
            <p:cNvSpPr/>
            <p:nvPr/>
          </p:nvSpPr>
          <p:spPr>
            <a:xfrm rot="10800000" flipV="1">
              <a:off x="7509927" y="1682795"/>
              <a:ext cx="1445522" cy="1232349"/>
            </a:xfrm>
            <a:custGeom>
              <a:avLst/>
              <a:gdLst>
                <a:gd name="connsiteX0" fmla="*/ 0 w 1800000"/>
                <a:gd name="connsiteY0" fmla="*/ 900000 h 1800000"/>
                <a:gd name="connsiteX1" fmla="*/ 266137 w 1800000"/>
                <a:gd name="connsiteY1" fmla="*/ 261081 h 1800000"/>
                <a:gd name="connsiteX2" fmla="*/ 907150 w 1800000"/>
                <a:gd name="connsiteY2" fmla="*/ 28 h 1800000"/>
                <a:gd name="connsiteX3" fmla="*/ 903113 w 1800000"/>
                <a:gd name="connsiteY3" fmla="*/ 508116 h 1800000"/>
                <a:gd name="connsiteX4" fmla="*/ 623990 w 1800000"/>
                <a:gd name="connsiteY4" fmla="*/ 621789 h 1800000"/>
                <a:gd name="connsiteX5" fmla="*/ 508104 w 1800000"/>
                <a:gd name="connsiteY5" fmla="*/ 900000 h 1800000"/>
                <a:gd name="connsiteX6" fmla="*/ 0 w 1800000"/>
                <a:gd name="connsiteY6" fmla="*/ 900000 h 1800000"/>
                <a:gd name="connsiteX0" fmla="*/ 0 w 953204"/>
                <a:gd name="connsiteY0" fmla="*/ 900045 h 900045"/>
                <a:gd name="connsiteX1" fmla="*/ 266137 w 953204"/>
                <a:gd name="connsiteY1" fmla="*/ 261126 h 900045"/>
                <a:gd name="connsiteX2" fmla="*/ 907150 w 953204"/>
                <a:gd name="connsiteY2" fmla="*/ 73 h 900045"/>
                <a:gd name="connsiteX3" fmla="*/ 902343 w 953204"/>
                <a:gd name="connsiteY3" fmla="*/ 237404 h 900045"/>
                <a:gd name="connsiteX4" fmla="*/ 903113 w 953204"/>
                <a:gd name="connsiteY4" fmla="*/ 508161 h 900045"/>
                <a:gd name="connsiteX5" fmla="*/ 623990 w 953204"/>
                <a:gd name="connsiteY5" fmla="*/ 621834 h 900045"/>
                <a:gd name="connsiteX6" fmla="*/ 508104 w 953204"/>
                <a:gd name="connsiteY6" fmla="*/ 900045 h 900045"/>
                <a:gd name="connsiteX7" fmla="*/ 0 w 953204"/>
                <a:gd name="connsiteY7" fmla="*/ 900045 h 900045"/>
                <a:gd name="connsiteX0" fmla="*/ 0 w 1170478"/>
                <a:gd name="connsiteY0" fmla="*/ 900045 h 900045"/>
                <a:gd name="connsiteX1" fmla="*/ 266137 w 1170478"/>
                <a:gd name="connsiteY1" fmla="*/ 261126 h 900045"/>
                <a:gd name="connsiteX2" fmla="*/ 907150 w 1170478"/>
                <a:gd name="connsiteY2" fmla="*/ 73 h 900045"/>
                <a:gd name="connsiteX3" fmla="*/ 1170476 w 1170478"/>
                <a:gd name="connsiteY3" fmla="*/ 237404 h 900045"/>
                <a:gd name="connsiteX4" fmla="*/ 903113 w 1170478"/>
                <a:gd name="connsiteY4" fmla="*/ 508161 h 900045"/>
                <a:gd name="connsiteX5" fmla="*/ 623990 w 1170478"/>
                <a:gd name="connsiteY5" fmla="*/ 621834 h 900045"/>
                <a:gd name="connsiteX6" fmla="*/ 508104 w 1170478"/>
                <a:gd name="connsiteY6" fmla="*/ 900045 h 900045"/>
                <a:gd name="connsiteX7" fmla="*/ 0 w 1170478"/>
                <a:gd name="connsiteY7" fmla="*/ 900045 h 900045"/>
                <a:gd name="connsiteX0" fmla="*/ 0 w 1170476"/>
                <a:gd name="connsiteY0" fmla="*/ 900045 h 900045"/>
                <a:gd name="connsiteX1" fmla="*/ 266137 w 1170476"/>
                <a:gd name="connsiteY1" fmla="*/ 261126 h 900045"/>
                <a:gd name="connsiteX2" fmla="*/ 907150 w 1170476"/>
                <a:gd name="connsiteY2" fmla="*/ 73 h 900045"/>
                <a:gd name="connsiteX3" fmla="*/ 1170476 w 1170476"/>
                <a:gd name="connsiteY3" fmla="*/ 237404 h 900045"/>
                <a:gd name="connsiteX4" fmla="*/ 903113 w 1170476"/>
                <a:gd name="connsiteY4" fmla="*/ 508161 h 900045"/>
                <a:gd name="connsiteX5" fmla="*/ 623990 w 1170476"/>
                <a:gd name="connsiteY5" fmla="*/ 621834 h 900045"/>
                <a:gd name="connsiteX6" fmla="*/ 508104 w 1170476"/>
                <a:gd name="connsiteY6" fmla="*/ 900045 h 900045"/>
                <a:gd name="connsiteX7" fmla="*/ 0 w 1170476"/>
                <a:gd name="connsiteY7" fmla="*/ 900045 h 900045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8104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8104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0609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0609 w 1109777"/>
                <a:gd name="connsiteY6" fmla="*/ 892477 h 892477"/>
                <a:gd name="connsiteX7" fmla="*/ 254547 w 1109777"/>
                <a:gd name="connsiteY7" fmla="*/ 677534 h 892477"/>
                <a:gd name="connsiteX8" fmla="*/ 0 w 1109777"/>
                <a:gd name="connsiteY8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0609 w 1109777"/>
                <a:gd name="connsiteY6" fmla="*/ 892477 h 892477"/>
                <a:gd name="connsiteX7" fmla="*/ 249550 w 1109777"/>
                <a:gd name="connsiteY7" fmla="*/ 672537 h 892477"/>
                <a:gd name="connsiteX8" fmla="*/ 0 w 1109777"/>
                <a:gd name="connsiteY8" fmla="*/ 892477 h 892477"/>
                <a:gd name="connsiteX0" fmla="*/ 0 w 1119770"/>
                <a:gd name="connsiteY0" fmla="*/ 892477 h 892477"/>
                <a:gd name="connsiteX1" fmla="*/ 276130 w 1119770"/>
                <a:gd name="connsiteY1" fmla="*/ 253558 h 892477"/>
                <a:gd name="connsiteX2" fmla="*/ 909648 w 1119770"/>
                <a:gd name="connsiteY2" fmla="*/ 0 h 892477"/>
                <a:gd name="connsiteX3" fmla="*/ 1119770 w 1119770"/>
                <a:gd name="connsiteY3" fmla="*/ 247841 h 892477"/>
                <a:gd name="connsiteX4" fmla="*/ 913106 w 1119770"/>
                <a:gd name="connsiteY4" fmla="*/ 500593 h 892477"/>
                <a:gd name="connsiteX5" fmla="*/ 633983 w 1119770"/>
                <a:gd name="connsiteY5" fmla="*/ 614266 h 892477"/>
                <a:gd name="connsiteX6" fmla="*/ 510602 w 1119770"/>
                <a:gd name="connsiteY6" fmla="*/ 892477 h 892477"/>
                <a:gd name="connsiteX7" fmla="*/ 259543 w 1119770"/>
                <a:gd name="connsiteY7" fmla="*/ 672537 h 892477"/>
                <a:gd name="connsiteX8" fmla="*/ 0 w 1119770"/>
                <a:gd name="connsiteY8" fmla="*/ 892477 h 892477"/>
                <a:gd name="connsiteX0" fmla="*/ 0 w 1117269"/>
                <a:gd name="connsiteY0" fmla="*/ 899972 h 899972"/>
                <a:gd name="connsiteX1" fmla="*/ 273629 w 1117269"/>
                <a:gd name="connsiteY1" fmla="*/ 253558 h 899972"/>
                <a:gd name="connsiteX2" fmla="*/ 907147 w 1117269"/>
                <a:gd name="connsiteY2" fmla="*/ 0 h 899972"/>
                <a:gd name="connsiteX3" fmla="*/ 1117269 w 1117269"/>
                <a:gd name="connsiteY3" fmla="*/ 247841 h 899972"/>
                <a:gd name="connsiteX4" fmla="*/ 910605 w 1117269"/>
                <a:gd name="connsiteY4" fmla="*/ 500593 h 899972"/>
                <a:gd name="connsiteX5" fmla="*/ 631482 w 1117269"/>
                <a:gd name="connsiteY5" fmla="*/ 614266 h 899972"/>
                <a:gd name="connsiteX6" fmla="*/ 508101 w 1117269"/>
                <a:gd name="connsiteY6" fmla="*/ 892477 h 899972"/>
                <a:gd name="connsiteX7" fmla="*/ 257042 w 1117269"/>
                <a:gd name="connsiteY7" fmla="*/ 672537 h 899972"/>
                <a:gd name="connsiteX8" fmla="*/ 0 w 1117269"/>
                <a:gd name="connsiteY8" fmla="*/ 899972 h 899972"/>
                <a:gd name="connsiteX0" fmla="*/ 0 w 1117266"/>
                <a:gd name="connsiteY0" fmla="*/ 889979 h 892477"/>
                <a:gd name="connsiteX1" fmla="*/ 273626 w 1117266"/>
                <a:gd name="connsiteY1" fmla="*/ 253558 h 892477"/>
                <a:gd name="connsiteX2" fmla="*/ 907144 w 1117266"/>
                <a:gd name="connsiteY2" fmla="*/ 0 h 892477"/>
                <a:gd name="connsiteX3" fmla="*/ 1117266 w 1117266"/>
                <a:gd name="connsiteY3" fmla="*/ 247841 h 892477"/>
                <a:gd name="connsiteX4" fmla="*/ 910602 w 1117266"/>
                <a:gd name="connsiteY4" fmla="*/ 500593 h 892477"/>
                <a:gd name="connsiteX5" fmla="*/ 631479 w 1117266"/>
                <a:gd name="connsiteY5" fmla="*/ 614266 h 892477"/>
                <a:gd name="connsiteX6" fmla="*/ 508098 w 1117266"/>
                <a:gd name="connsiteY6" fmla="*/ 892477 h 892477"/>
                <a:gd name="connsiteX7" fmla="*/ 257039 w 1117266"/>
                <a:gd name="connsiteY7" fmla="*/ 672537 h 892477"/>
                <a:gd name="connsiteX8" fmla="*/ 0 w 1117266"/>
                <a:gd name="connsiteY8" fmla="*/ 889979 h 892477"/>
                <a:gd name="connsiteX0" fmla="*/ 0 w 1117266"/>
                <a:gd name="connsiteY0" fmla="*/ 889979 h 889979"/>
                <a:gd name="connsiteX1" fmla="*/ 273626 w 1117266"/>
                <a:gd name="connsiteY1" fmla="*/ 253558 h 889979"/>
                <a:gd name="connsiteX2" fmla="*/ 907144 w 1117266"/>
                <a:gd name="connsiteY2" fmla="*/ 0 h 889979"/>
                <a:gd name="connsiteX3" fmla="*/ 1117266 w 1117266"/>
                <a:gd name="connsiteY3" fmla="*/ 247841 h 889979"/>
                <a:gd name="connsiteX4" fmla="*/ 910602 w 1117266"/>
                <a:gd name="connsiteY4" fmla="*/ 500593 h 889979"/>
                <a:gd name="connsiteX5" fmla="*/ 631479 w 1117266"/>
                <a:gd name="connsiteY5" fmla="*/ 614266 h 889979"/>
                <a:gd name="connsiteX6" fmla="*/ 500606 w 1117266"/>
                <a:gd name="connsiteY6" fmla="*/ 874989 h 889979"/>
                <a:gd name="connsiteX7" fmla="*/ 257039 w 1117266"/>
                <a:gd name="connsiteY7" fmla="*/ 672537 h 889979"/>
                <a:gd name="connsiteX8" fmla="*/ 0 w 1117266"/>
                <a:gd name="connsiteY8" fmla="*/ 889979 h 889979"/>
                <a:gd name="connsiteX0" fmla="*/ 0 w 1117266"/>
                <a:gd name="connsiteY0" fmla="*/ 889979 h 889979"/>
                <a:gd name="connsiteX1" fmla="*/ 273626 w 1117266"/>
                <a:gd name="connsiteY1" fmla="*/ 253558 h 889979"/>
                <a:gd name="connsiteX2" fmla="*/ 907144 w 1117266"/>
                <a:gd name="connsiteY2" fmla="*/ 0 h 889979"/>
                <a:gd name="connsiteX3" fmla="*/ 1117266 w 1117266"/>
                <a:gd name="connsiteY3" fmla="*/ 247841 h 889979"/>
                <a:gd name="connsiteX4" fmla="*/ 910602 w 1117266"/>
                <a:gd name="connsiteY4" fmla="*/ 500593 h 889979"/>
                <a:gd name="connsiteX5" fmla="*/ 631479 w 1117266"/>
                <a:gd name="connsiteY5" fmla="*/ 614266 h 889979"/>
                <a:gd name="connsiteX6" fmla="*/ 513101 w 1117266"/>
                <a:gd name="connsiteY6" fmla="*/ 884982 h 889979"/>
                <a:gd name="connsiteX7" fmla="*/ 257039 w 1117266"/>
                <a:gd name="connsiteY7" fmla="*/ 672537 h 889979"/>
                <a:gd name="connsiteX8" fmla="*/ 0 w 1117266"/>
                <a:gd name="connsiteY8" fmla="*/ 889979 h 889979"/>
                <a:gd name="connsiteX0" fmla="*/ 0 w 1117266"/>
                <a:gd name="connsiteY0" fmla="*/ 879986 h 879986"/>
                <a:gd name="connsiteX1" fmla="*/ 273626 w 1117266"/>
                <a:gd name="connsiteY1" fmla="*/ 243565 h 879986"/>
                <a:gd name="connsiteX2" fmla="*/ 874669 w 1117266"/>
                <a:gd name="connsiteY2" fmla="*/ 0 h 879986"/>
                <a:gd name="connsiteX3" fmla="*/ 1117266 w 1117266"/>
                <a:gd name="connsiteY3" fmla="*/ 237848 h 879986"/>
                <a:gd name="connsiteX4" fmla="*/ 910602 w 1117266"/>
                <a:gd name="connsiteY4" fmla="*/ 490600 h 879986"/>
                <a:gd name="connsiteX5" fmla="*/ 631479 w 1117266"/>
                <a:gd name="connsiteY5" fmla="*/ 604273 h 879986"/>
                <a:gd name="connsiteX6" fmla="*/ 513101 w 1117266"/>
                <a:gd name="connsiteY6" fmla="*/ 874989 h 879986"/>
                <a:gd name="connsiteX7" fmla="*/ 257039 w 1117266"/>
                <a:gd name="connsiteY7" fmla="*/ 662544 h 879986"/>
                <a:gd name="connsiteX8" fmla="*/ 0 w 1117266"/>
                <a:gd name="connsiteY8" fmla="*/ 879986 h 879986"/>
                <a:gd name="connsiteX0" fmla="*/ 0 w 1117266"/>
                <a:gd name="connsiteY0" fmla="*/ 879986 h 879986"/>
                <a:gd name="connsiteX1" fmla="*/ 273626 w 1117266"/>
                <a:gd name="connsiteY1" fmla="*/ 243565 h 879986"/>
                <a:gd name="connsiteX2" fmla="*/ 874669 w 1117266"/>
                <a:gd name="connsiteY2" fmla="*/ 0 h 879986"/>
                <a:gd name="connsiteX3" fmla="*/ 1117266 w 1117266"/>
                <a:gd name="connsiteY3" fmla="*/ 237848 h 879986"/>
                <a:gd name="connsiteX4" fmla="*/ 850641 w 1117266"/>
                <a:gd name="connsiteY4" fmla="*/ 498096 h 879986"/>
                <a:gd name="connsiteX5" fmla="*/ 631479 w 1117266"/>
                <a:gd name="connsiteY5" fmla="*/ 604273 h 879986"/>
                <a:gd name="connsiteX6" fmla="*/ 513101 w 1117266"/>
                <a:gd name="connsiteY6" fmla="*/ 874989 h 879986"/>
                <a:gd name="connsiteX7" fmla="*/ 257039 w 1117266"/>
                <a:gd name="connsiteY7" fmla="*/ 662544 h 879986"/>
                <a:gd name="connsiteX8" fmla="*/ 0 w 1117266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67494 h 867494"/>
                <a:gd name="connsiteX1" fmla="*/ 273626 w 1039817"/>
                <a:gd name="connsiteY1" fmla="*/ 231073 h 867494"/>
                <a:gd name="connsiteX2" fmla="*/ 852187 w 1039817"/>
                <a:gd name="connsiteY2" fmla="*/ 0 h 867494"/>
                <a:gd name="connsiteX3" fmla="*/ 1039817 w 1039817"/>
                <a:gd name="connsiteY3" fmla="*/ 217861 h 867494"/>
                <a:gd name="connsiteX4" fmla="*/ 850641 w 1039817"/>
                <a:gd name="connsiteY4" fmla="*/ 485604 h 867494"/>
                <a:gd name="connsiteX5" fmla="*/ 631479 w 1039817"/>
                <a:gd name="connsiteY5" fmla="*/ 591781 h 867494"/>
                <a:gd name="connsiteX6" fmla="*/ 513101 w 1039817"/>
                <a:gd name="connsiteY6" fmla="*/ 862497 h 867494"/>
                <a:gd name="connsiteX7" fmla="*/ 257039 w 1039817"/>
                <a:gd name="connsiteY7" fmla="*/ 650052 h 867494"/>
                <a:gd name="connsiteX8" fmla="*/ 0 w 1039817"/>
                <a:gd name="connsiteY8" fmla="*/ 867494 h 867494"/>
                <a:gd name="connsiteX0" fmla="*/ 0 w 1039817"/>
                <a:gd name="connsiteY0" fmla="*/ 859999 h 859999"/>
                <a:gd name="connsiteX1" fmla="*/ 273626 w 1039817"/>
                <a:gd name="connsiteY1" fmla="*/ 223578 h 859999"/>
                <a:gd name="connsiteX2" fmla="*/ 859685 w 1039817"/>
                <a:gd name="connsiteY2" fmla="*/ 0 h 859999"/>
                <a:gd name="connsiteX3" fmla="*/ 1039817 w 1039817"/>
                <a:gd name="connsiteY3" fmla="*/ 210366 h 859999"/>
                <a:gd name="connsiteX4" fmla="*/ 850641 w 1039817"/>
                <a:gd name="connsiteY4" fmla="*/ 478109 h 859999"/>
                <a:gd name="connsiteX5" fmla="*/ 631479 w 1039817"/>
                <a:gd name="connsiteY5" fmla="*/ 584286 h 859999"/>
                <a:gd name="connsiteX6" fmla="*/ 513101 w 1039817"/>
                <a:gd name="connsiteY6" fmla="*/ 855002 h 859999"/>
                <a:gd name="connsiteX7" fmla="*/ 257039 w 1039817"/>
                <a:gd name="connsiteY7" fmla="*/ 642557 h 859999"/>
                <a:gd name="connsiteX8" fmla="*/ 0 w 1039817"/>
                <a:gd name="connsiteY8" fmla="*/ 859999 h 859999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57039 w 1039817"/>
                <a:gd name="connsiteY7" fmla="*/ 645056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41917 w 1039817"/>
                <a:gd name="connsiteY7" fmla="*/ 659659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54519 w 1039817"/>
                <a:gd name="connsiteY7" fmla="*/ 654791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46958 w 1039817"/>
                <a:gd name="connsiteY7" fmla="*/ 659659 h 862498"/>
                <a:gd name="connsiteX8" fmla="*/ 0 w 1039817"/>
                <a:gd name="connsiteY8" fmla="*/ 862498 h 862498"/>
                <a:gd name="connsiteX0" fmla="*/ 0 w 1037296"/>
                <a:gd name="connsiteY0" fmla="*/ 847895 h 857501"/>
                <a:gd name="connsiteX1" fmla="*/ 271105 w 1037296"/>
                <a:gd name="connsiteY1" fmla="*/ 226077 h 857501"/>
                <a:gd name="connsiteX2" fmla="*/ 862160 w 1037296"/>
                <a:gd name="connsiteY2" fmla="*/ 0 h 857501"/>
                <a:gd name="connsiteX3" fmla="*/ 1037296 w 1037296"/>
                <a:gd name="connsiteY3" fmla="*/ 212865 h 857501"/>
                <a:gd name="connsiteX4" fmla="*/ 848120 w 1037296"/>
                <a:gd name="connsiteY4" fmla="*/ 480608 h 857501"/>
                <a:gd name="connsiteX5" fmla="*/ 628958 w 1037296"/>
                <a:gd name="connsiteY5" fmla="*/ 586785 h 857501"/>
                <a:gd name="connsiteX6" fmla="*/ 510580 w 1037296"/>
                <a:gd name="connsiteY6" fmla="*/ 857501 h 857501"/>
                <a:gd name="connsiteX7" fmla="*/ 244437 w 1037296"/>
                <a:gd name="connsiteY7" fmla="*/ 659659 h 857501"/>
                <a:gd name="connsiteX8" fmla="*/ 0 w 1037296"/>
                <a:gd name="connsiteY8" fmla="*/ 847895 h 857501"/>
                <a:gd name="connsiteX0" fmla="*/ 0 w 1037296"/>
                <a:gd name="connsiteY0" fmla="*/ 847895 h 847895"/>
                <a:gd name="connsiteX1" fmla="*/ 271105 w 1037296"/>
                <a:gd name="connsiteY1" fmla="*/ 226077 h 847895"/>
                <a:gd name="connsiteX2" fmla="*/ 862160 w 1037296"/>
                <a:gd name="connsiteY2" fmla="*/ 0 h 847895"/>
                <a:gd name="connsiteX3" fmla="*/ 1037296 w 1037296"/>
                <a:gd name="connsiteY3" fmla="*/ 212865 h 847895"/>
                <a:gd name="connsiteX4" fmla="*/ 848120 w 1037296"/>
                <a:gd name="connsiteY4" fmla="*/ 480608 h 847895"/>
                <a:gd name="connsiteX5" fmla="*/ 628958 w 1037296"/>
                <a:gd name="connsiteY5" fmla="*/ 586785 h 847895"/>
                <a:gd name="connsiteX6" fmla="*/ 503019 w 1037296"/>
                <a:gd name="connsiteY6" fmla="*/ 842898 h 847895"/>
                <a:gd name="connsiteX7" fmla="*/ 244437 w 1037296"/>
                <a:gd name="connsiteY7" fmla="*/ 659659 h 847895"/>
                <a:gd name="connsiteX8" fmla="*/ 0 w 1037296"/>
                <a:gd name="connsiteY8" fmla="*/ 847895 h 847895"/>
                <a:gd name="connsiteX0" fmla="*/ 0 w 1037296"/>
                <a:gd name="connsiteY0" fmla="*/ 847895 h 847895"/>
                <a:gd name="connsiteX1" fmla="*/ 271105 w 1037296"/>
                <a:gd name="connsiteY1" fmla="*/ 226077 h 847895"/>
                <a:gd name="connsiteX2" fmla="*/ 862160 w 1037296"/>
                <a:gd name="connsiteY2" fmla="*/ 0 h 847895"/>
                <a:gd name="connsiteX3" fmla="*/ 1037296 w 1037296"/>
                <a:gd name="connsiteY3" fmla="*/ 212865 h 847895"/>
                <a:gd name="connsiteX4" fmla="*/ 848120 w 1037296"/>
                <a:gd name="connsiteY4" fmla="*/ 480608 h 847895"/>
                <a:gd name="connsiteX5" fmla="*/ 628958 w 1037296"/>
                <a:gd name="connsiteY5" fmla="*/ 586785 h 847895"/>
                <a:gd name="connsiteX6" fmla="*/ 500501 w 1037296"/>
                <a:gd name="connsiteY6" fmla="*/ 847766 h 847895"/>
                <a:gd name="connsiteX7" fmla="*/ 244437 w 1037296"/>
                <a:gd name="connsiteY7" fmla="*/ 659659 h 847895"/>
                <a:gd name="connsiteX8" fmla="*/ 0 w 1037296"/>
                <a:gd name="connsiteY8" fmla="*/ 847895 h 847895"/>
                <a:gd name="connsiteX0" fmla="*/ 0 w 1037296"/>
                <a:gd name="connsiteY0" fmla="*/ 847895 h 850200"/>
                <a:gd name="connsiteX1" fmla="*/ 271105 w 1037296"/>
                <a:gd name="connsiteY1" fmla="*/ 226077 h 850200"/>
                <a:gd name="connsiteX2" fmla="*/ 862160 w 1037296"/>
                <a:gd name="connsiteY2" fmla="*/ 0 h 850200"/>
                <a:gd name="connsiteX3" fmla="*/ 1037296 w 1037296"/>
                <a:gd name="connsiteY3" fmla="*/ 212865 h 850200"/>
                <a:gd name="connsiteX4" fmla="*/ 848120 w 1037296"/>
                <a:gd name="connsiteY4" fmla="*/ 480608 h 850200"/>
                <a:gd name="connsiteX5" fmla="*/ 628958 w 1037296"/>
                <a:gd name="connsiteY5" fmla="*/ 586785 h 850200"/>
                <a:gd name="connsiteX6" fmla="*/ 500504 w 1037296"/>
                <a:gd name="connsiteY6" fmla="*/ 850200 h 850200"/>
                <a:gd name="connsiteX7" fmla="*/ 244437 w 1037296"/>
                <a:gd name="connsiteY7" fmla="*/ 659659 h 850200"/>
                <a:gd name="connsiteX8" fmla="*/ 0 w 1037296"/>
                <a:gd name="connsiteY8" fmla="*/ 847895 h 850200"/>
                <a:gd name="connsiteX0" fmla="*/ 0 w 1037296"/>
                <a:gd name="connsiteY0" fmla="*/ 847895 h 850200"/>
                <a:gd name="connsiteX1" fmla="*/ 276148 w 1037296"/>
                <a:gd name="connsiteY1" fmla="*/ 238246 h 850200"/>
                <a:gd name="connsiteX2" fmla="*/ 862160 w 1037296"/>
                <a:gd name="connsiteY2" fmla="*/ 0 h 850200"/>
                <a:gd name="connsiteX3" fmla="*/ 1037296 w 1037296"/>
                <a:gd name="connsiteY3" fmla="*/ 212865 h 850200"/>
                <a:gd name="connsiteX4" fmla="*/ 848120 w 1037296"/>
                <a:gd name="connsiteY4" fmla="*/ 480608 h 850200"/>
                <a:gd name="connsiteX5" fmla="*/ 628958 w 1037296"/>
                <a:gd name="connsiteY5" fmla="*/ 586785 h 850200"/>
                <a:gd name="connsiteX6" fmla="*/ 500504 w 1037296"/>
                <a:gd name="connsiteY6" fmla="*/ 850200 h 850200"/>
                <a:gd name="connsiteX7" fmla="*/ 244437 w 1037296"/>
                <a:gd name="connsiteY7" fmla="*/ 659659 h 850200"/>
                <a:gd name="connsiteX8" fmla="*/ 0 w 1037296"/>
                <a:gd name="connsiteY8" fmla="*/ 847895 h 850200"/>
                <a:gd name="connsiteX0" fmla="*/ 0 w 1037296"/>
                <a:gd name="connsiteY0" fmla="*/ 847901 h 850206"/>
                <a:gd name="connsiteX1" fmla="*/ 276148 w 1037296"/>
                <a:gd name="connsiteY1" fmla="*/ 238252 h 850206"/>
                <a:gd name="connsiteX2" fmla="*/ 862160 w 1037296"/>
                <a:gd name="connsiteY2" fmla="*/ 6 h 850206"/>
                <a:gd name="connsiteX3" fmla="*/ 1037296 w 1037296"/>
                <a:gd name="connsiteY3" fmla="*/ 212871 h 850206"/>
                <a:gd name="connsiteX4" fmla="*/ 848120 w 1037296"/>
                <a:gd name="connsiteY4" fmla="*/ 480614 h 850206"/>
                <a:gd name="connsiteX5" fmla="*/ 628958 w 1037296"/>
                <a:gd name="connsiteY5" fmla="*/ 586791 h 850206"/>
                <a:gd name="connsiteX6" fmla="*/ 500504 w 1037296"/>
                <a:gd name="connsiteY6" fmla="*/ 850206 h 850206"/>
                <a:gd name="connsiteX7" fmla="*/ 244437 w 1037296"/>
                <a:gd name="connsiteY7" fmla="*/ 659665 h 850206"/>
                <a:gd name="connsiteX8" fmla="*/ 0 w 1037296"/>
                <a:gd name="connsiteY8" fmla="*/ 847901 h 850206"/>
                <a:gd name="connsiteX0" fmla="*/ 0 w 1037296"/>
                <a:gd name="connsiteY0" fmla="*/ 848622 h 850927"/>
                <a:gd name="connsiteX1" fmla="*/ 276148 w 1037296"/>
                <a:gd name="connsiteY1" fmla="*/ 238973 h 850927"/>
                <a:gd name="connsiteX2" fmla="*/ 862160 w 1037296"/>
                <a:gd name="connsiteY2" fmla="*/ 727 h 850927"/>
                <a:gd name="connsiteX3" fmla="*/ 1037296 w 1037296"/>
                <a:gd name="connsiteY3" fmla="*/ 213592 h 850927"/>
                <a:gd name="connsiteX4" fmla="*/ 848120 w 1037296"/>
                <a:gd name="connsiteY4" fmla="*/ 481335 h 850927"/>
                <a:gd name="connsiteX5" fmla="*/ 628958 w 1037296"/>
                <a:gd name="connsiteY5" fmla="*/ 587512 h 850927"/>
                <a:gd name="connsiteX6" fmla="*/ 500504 w 1037296"/>
                <a:gd name="connsiteY6" fmla="*/ 850927 h 850927"/>
                <a:gd name="connsiteX7" fmla="*/ 244437 w 1037296"/>
                <a:gd name="connsiteY7" fmla="*/ 660386 h 850927"/>
                <a:gd name="connsiteX8" fmla="*/ 0 w 1037296"/>
                <a:gd name="connsiteY8" fmla="*/ 848622 h 850927"/>
                <a:gd name="connsiteX0" fmla="*/ 0 w 1037296"/>
                <a:gd name="connsiteY0" fmla="*/ 849329 h 851634"/>
                <a:gd name="connsiteX1" fmla="*/ 276148 w 1037296"/>
                <a:gd name="connsiteY1" fmla="*/ 239680 h 851634"/>
                <a:gd name="connsiteX2" fmla="*/ 862160 w 1037296"/>
                <a:gd name="connsiteY2" fmla="*/ 1434 h 851634"/>
                <a:gd name="connsiteX3" fmla="*/ 1037296 w 1037296"/>
                <a:gd name="connsiteY3" fmla="*/ 214299 h 851634"/>
                <a:gd name="connsiteX4" fmla="*/ 848120 w 1037296"/>
                <a:gd name="connsiteY4" fmla="*/ 482042 h 851634"/>
                <a:gd name="connsiteX5" fmla="*/ 628958 w 1037296"/>
                <a:gd name="connsiteY5" fmla="*/ 588219 h 851634"/>
                <a:gd name="connsiteX6" fmla="*/ 500504 w 1037296"/>
                <a:gd name="connsiteY6" fmla="*/ 851634 h 851634"/>
                <a:gd name="connsiteX7" fmla="*/ 244437 w 1037296"/>
                <a:gd name="connsiteY7" fmla="*/ 661093 h 851634"/>
                <a:gd name="connsiteX8" fmla="*/ 0 w 1037296"/>
                <a:gd name="connsiteY8" fmla="*/ 849329 h 851634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28958 w 1037296"/>
                <a:gd name="connsiteY5" fmla="*/ 586867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41562 w 1037296"/>
                <a:gd name="connsiteY5" fmla="*/ 579565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41562 w 1037296"/>
                <a:gd name="connsiteY5" fmla="*/ 579565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34004 w 1037296"/>
                <a:gd name="connsiteY5" fmla="*/ 577130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34004 w 1037296"/>
                <a:gd name="connsiteY5" fmla="*/ 577130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4897"/>
                <a:gd name="connsiteY0" fmla="*/ 847977 h 850282"/>
                <a:gd name="connsiteX1" fmla="*/ 276148 w 1034897"/>
                <a:gd name="connsiteY1" fmla="*/ 238328 h 850282"/>
                <a:gd name="connsiteX2" fmla="*/ 862160 w 1034897"/>
                <a:gd name="connsiteY2" fmla="*/ 82 h 850282"/>
                <a:gd name="connsiteX3" fmla="*/ 1034897 w 1034897"/>
                <a:gd name="connsiteY3" fmla="*/ 222226 h 850282"/>
                <a:gd name="connsiteX4" fmla="*/ 848120 w 1034897"/>
                <a:gd name="connsiteY4" fmla="*/ 480690 h 850282"/>
                <a:gd name="connsiteX5" fmla="*/ 634004 w 1034897"/>
                <a:gd name="connsiteY5" fmla="*/ 577130 h 850282"/>
                <a:gd name="connsiteX6" fmla="*/ 500504 w 1034897"/>
                <a:gd name="connsiteY6" fmla="*/ 850282 h 850282"/>
                <a:gd name="connsiteX7" fmla="*/ 244437 w 1034897"/>
                <a:gd name="connsiteY7" fmla="*/ 659741 h 850282"/>
                <a:gd name="connsiteX8" fmla="*/ 0 w 1034897"/>
                <a:gd name="connsiteY8" fmla="*/ 847977 h 850282"/>
                <a:gd name="connsiteX0" fmla="*/ 0 w 1034897"/>
                <a:gd name="connsiteY0" fmla="*/ 850294 h 852599"/>
                <a:gd name="connsiteX1" fmla="*/ 276148 w 1034897"/>
                <a:gd name="connsiteY1" fmla="*/ 240645 h 852599"/>
                <a:gd name="connsiteX2" fmla="*/ 847749 w 1034897"/>
                <a:gd name="connsiteY2" fmla="*/ 79 h 852599"/>
                <a:gd name="connsiteX3" fmla="*/ 1034897 w 1034897"/>
                <a:gd name="connsiteY3" fmla="*/ 224543 h 852599"/>
                <a:gd name="connsiteX4" fmla="*/ 848120 w 1034897"/>
                <a:gd name="connsiteY4" fmla="*/ 483007 h 852599"/>
                <a:gd name="connsiteX5" fmla="*/ 634004 w 1034897"/>
                <a:gd name="connsiteY5" fmla="*/ 579447 h 852599"/>
                <a:gd name="connsiteX6" fmla="*/ 500504 w 1034897"/>
                <a:gd name="connsiteY6" fmla="*/ 852599 h 852599"/>
                <a:gd name="connsiteX7" fmla="*/ 244437 w 1034897"/>
                <a:gd name="connsiteY7" fmla="*/ 662058 h 852599"/>
                <a:gd name="connsiteX8" fmla="*/ 0 w 1034897"/>
                <a:gd name="connsiteY8" fmla="*/ 850294 h 852599"/>
                <a:gd name="connsiteX0" fmla="*/ 0 w 1034897"/>
                <a:gd name="connsiteY0" fmla="*/ 850215 h 852520"/>
                <a:gd name="connsiteX1" fmla="*/ 276148 w 1034897"/>
                <a:gd name="connsiteY1" fmla="*/ 240566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50215 h 852520"/>
                <a:gd name="connsiteX1" fmla="*/ 276148 w 1034897"/>
                <a:gd name="connsiteY1" fmla="*/ 240566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50215 h 852520"/>
                <a:gd name="connsiteX1" fmla="*/ 280952 w 1034897"/>
                <a:gd name="connsiteY1" fmla="*/ 242885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38616 h 840921"/>
                <a:gd name="connsiteX1" fmla="*/ 280952 w 1034897"/>
                <a:gd name="connsiteY1" fmla="*/ 231286 h 840921"/>
                <a:gd name="connsiteX2" fmla="*/ 850152 w 1034897"/>
                <a:gd name="connsiteY2" fmla="*/ 0 h 840921"/>
                <a:gd name="connsiteX3" fmla="*/ 1034897 w 1034897"/>
                <a:gd name="connsiteY3" fmla="*/ 212865 h 840921"/>
                <a:gd name="connsiteX4" fmla="*/ 848120 w 1034897"/>
                <a:gd name="connsiteY4" fmla="*/ 471329 h 840921"/>
                <a:gd name="connsiteX5" fmla="*/ 634004 w 1034897"/>
                <a:gd name="connsiteY5" fmla="*/ 567769 h 840921"/>
                <a:gd name="connsiteX6" fmla="*/ 500504 w 1034897"/>
                <a:gd name="connsiteY6" fmla="*/ 840921 h 840921"/>
                <a:gd name="connsiteX7" fmla="*/ 244437 w 1034897"/>
                <a:gd name="connsiteY7" fmla="*/ 650380 h 840921"/>
                <a:gd name="connsiteX8" fmla="*/ 0 w 1034897"/>
                <a:gd name="connsiteY8" fmla="*/ 838616 h 840921"/>
                <a:gd name="connsiteX0" fmla="*/ 0 w 1034897"/>
                <a:gd name="connsiteY0" fmla="*/ 840017 h 842322"/>
                <a:gd name="connsiteX1" fmla="*/ 280952 w 1034897"/>
                <a:gd name="connsiteY1" fmla="*/ 232687 h 842322"/>
                <a:gd name="connsiteX2" fmla="*/ 850152 w 1034897"/>
                <a:gd name="connsiteY2" fmla="*/ 1401 h 842322"/>
                <a:gd name="connsiteX3" fmla="*/ 1034897 w 1034897"/>
                <a:gd name="connsiteY3" fmla="*/ 214266 h 842322"/>
                <a:gd name="connsiteX4" fmla="*/ 848120 w 1034897"/>
                <a:gd name="connsiteY4" fmla="*/ 472730 h 842322"/>
                <a:gd name="connsiteX5" fmla="*/ 634004 w 1034897"/>
                <a:gd name="connsiteY5" fmla="*/ 569170 h 842322"/>
                <a:gd name="connsiteX6" fmla="*/ 500504 w 1034897"/>
                <a:gd name="connsiteY6" fmla="*/ 842322 h 842322"/>
                <a:gd name="connsiteX7" fmla="*/ 244437 w 1034897"/>
                <a:gd name="connsiteY7" fmla="*/ 651781 h 842322"/>
                <a:gd name="connsiteX8" fmla="*/ 0 w 1034897"/>
                <a:gd name="connsiteY8" fmla="*/ 840017 h 842322"/>
                <a:gd name="connsiteX0" fmla="*/ 0 w 1037297"/>
                <a:gd name="connsiteY0" fmla="*/ 853962 h 853962"/>
                <a:gd name="connsiteX1" fmla="*/ 283352 w 1037297"/>
                <a:gd name="connsiteY1" fmla="*/ 232713 h 853962"/>
                <a:gd name="connsiteX2" fmla="*/ 852552 w 1037297"/>
                <a:gd name="connsiteY2" fmla="*/ 1427 h 853962"/>
                <a:gd name="connsiteX3" fmla="*/ 1037297 w 1037297"/>
                <a:gd name="connsiteY3" fmla="*/ 214292 h 853962"/>
                <a:gd name="connsiteX4" fmla="*/ 850520 w 1037297"/>
                <a:gd name="connsiteY4" fmla="*/ 472756 h 853962"/>
                <a:gd name="connsiteX5" fmla="*/ 636404 w 1037297"/>
                <a:gd name="connsiteY5" fmla="*/ 569196 h 853962"/>
                <a:gd name="connsiteX6" fmla="*/ 502904 w 1037297"/>
                <a:gd name="connsiteY6" fmla="*/ 842348 h 853962"/>
                <a:gd name="connsiteX7" fmla="*/ 246837 w 1037297"/>
                <a:gd name="connsiteY7" fmla="*/ 651807 h 853962"/>
                <a:gd name="connsiteX8" fmla="*/ 0 w 1037297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3 w 1037294"/>
                <a:gd name="connsiteY6" fmla="*/ 851627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3 w 1037294"/>
                <a:gd name="connsiteY6" fmla="*/ 851627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498097 w 1037294"/>
                <a:gd name="connsiteY6" fmla="*/ 84698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002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002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51639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49236 w 1037294"/>
                <a:gd name="connsiteY7" fmla="*/ 651807 h 853962"/>
                <a:gd name="connsiteX8" fmla="*/ 0 w 1037294"/>
                <a:gd name="connsiteY8" fmla="*/ 853962 h 85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294" h="853962">
                  <a:moveTo>
                    <a:pt x="0" y="853962"/>
                  </a:moveTo>
                  <a:cubicBezTo>
                    <a:pt x="0" y="614028"/>
                    <a:pt x="141258" y="374802"/>
                    <a:pt x="283349" y="232713"/>
                  </a:cubicBezTo>
                  <a:cubicBezTo>
                    <a:pt x="425441" y="90624"/>
                    <a:pt x="739321" y="-13520"/>
                    <a:pt x="852549" y="1427"/>
                  </a:cubicBezTo>
                  <a:lnTo>
                    <a:pt x="1037294" y="214292"/>
                  </a:lnTo>
                  <a:cubicBezTo>
                    <a:pt x="963495" y="317702"/>
                    <a:pt x="931269" y="358699"/>
                    <a:pt x="850517" y="472756"/>
                  </a:cubicBezTo>
                  <a:cubicBezTo>
                    <a:pt x="786374" y="471926"/>
                    <a:pt x="710571" y="495614"/>
                    <a:pt x="636401" y="569196"/>
                  </a:cubicBezTo>
                  <a:cubicBezTo>
                    <a:pt x="562232" y="642778"/>
                    <a:pt x="517328" y="695286"/>
                    <a:pt x="505304" y="846988"/>
                  </a:cubicBezTo>
                  <a:lnTo>
                    <a:pt x="249236" y="651807"/>
                  </a:lnTo>
                  <a:cubicBezTo>
                    <a:pt x="152546" y="721512"/>
                    <a:pt x="82278" y="779617"/>
                    <a:pt x="0" y="85396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45" name="Freeform 44"/>
            <p:cNvSpPr>
              <a:spLocks noChangeAspect="1" noEditPoints="1"/>
            </p:cNvSpPr>
            <p:nvPr/>
          </p:nvSpPr>
          <p:spPr bwMode="auto">
            <a:xfrm>
              <a:off x="8232688" y="2172415"/>
              <a:ext cx="334922" cy="292175"/>
            </a:xfrm>
            <a:custGeom>
              <a:avLst/>
              <a:gdLst>
                <a:gd name="T0" fmla="*/ 352 w 494"/>
                <a:gd name="T1" fmla="*/ 311 h 494"/>
                <a:gd name="T2" fmla="*/ 330 w 494"/>
                <a:gd name="T3" fmla="*/ 311 h 494"/>
                <a:gd name="T4" fmla="*/ 321 w 494"/>
                <a:gd name="T5" fmla="*/ 302 h 494"/>
                <a:gd name="T6" fmla="*/ 367 w 494"/>
                <a:gd name="T7" fmla="*/ 184 h 494"/>
                <a:gd name="T8" fmla="*/ 183 w 494"/>
                <a:gd name="T9" fmla="*/ 0 h 494"/>
                <a:gd name="T10" fmla="*/ 0 w 494"/>
                <a:gd name="T11" fmla="*/ 184 h 494"/>
                <a:gd name="T12" fmla="*/ 183 w 494"/>
                <a:gd name="T13" fmla="*/ 367 h 494"/>
                <a:gd name="T14" fmla="*/ 302 w 494"/>
                <a:gd name="T15" fmla="*/ 322 h 494"/>
                <a:gd name="T16" fmla="*/ 310 w 494"/>
                <a:gd name="T17" fmla="*/ 331 h 494"/>
                <a:gd name="T18" fmla="*/ 310 w 494"/>
                <a:gd name="T19" fmla="*/ 353 h 494"/>
                <a:gd name="T20" fmla="*/ 451 w 494"/>
                <a:gd name="T21" fmla="*/ 494 h 494"/>
                <a:gd name="T22" fmla="*/ 494 w 494"/>
                <a:gd name="T23" fmla="*/ 452 h 494"/>
                <a:gd name="T24" fmla="*/ 352 w 494"/>
                <a:gd name="T25" fmla="*/ 311 h 494"/>
                <a:gd name="T26" fmla="*/ 183 w 494"/>
                <a:gd name="T27" fmla="*/ 311 h 494"/>
                <a:gd name="T28" fmla="*/ 56 w 494"/>
                <a:gd name="T29" fmla="*/ 184 h 494"/>
                <a:gd name="T30" fmla="*/ 183 w 494"/>
                <a:gd name="T31" fmla="*/ 57 h 494"/>
                <a:gd name="T32" fmla="*/ 310 w 494"/>
                <a:gd name="T33" fmla="*/ 184 h 494"/>
                <a:gd name="T34" fmla="*/ 183 w 494"/>
                <a:gd name="T35" fmla="*/ 311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4" h="494">
                  <a:moveTo>
                    <a:pt x="352" y="311"/>
                  </a:moveTo>
                  <a:lnTo>
                    <a:pt x="330" y="311"/>
                  </a:lnTo>
                  <a:lnTo>
                    <a:pt x="321" y="302"/>
                  </a:lnTo>
                  <a:cubicBezTo>
                    <a:pt x="350" y="271"/>
                    <a:pt x="367" y="229"/>
                    <a:pt x="367" y="184"/>
                  </a:cubicBezTo>
                  <a:cubicBezTo>
                    <a:pt x="367" y="82"/>
                    <a:pt x="285" y="0"/>
                    <a:pt x="183" y="0"/>
                  </a:cubicBezTo>
                  <a:cubicBezTo>
                    <a:pt x="82" y="0"/>
                    <a:pt x="0" y="82"/>
                    <a:pt x="0" y="184"/>
                  </a:cubicBezTo>
                  <a:cubicBezTo>
                    <a:pt x="0" y="285"/>
                    <a:pt x="82" y="367"/>
                    <a:pt x="183" y="367"/>
                  </a:cubicBezTo>
                  <a:cubicBezTo>
                    <a:pt x="228" y="367"/>
                    <a:pt x="271" y="350"/>
                    <a:pt x="302" y="322"/>
                  </a:cubicBezTo>
                  <a:lnTo>
                    <a:pt x="310" y="331"/>
                  </a:lnTo>
                  <a:lnTo>
                    <a:pt x="310" y="353"/>
                  </a:lnTo>
                  <a:lnTo>
                    <a:pt x="451" y="494"/>
                  </a:lnTo>
                  <a:lnTo>
                    <a:pt x="494" y="452"/>
                  </a:lnTo>
                  <a:lnTo>
                    <a:pt x="352" y="311"/>
                  </a:lnTo>
                  <a:close/>
                  <a:moveTo>
                    <a:pt x="183" y="311"/>
                  </a:moveTo>
                  <a:cubicBezTo>
                    <a:pt x="113" y="311"/>
                    <a:pt x="56" y="254"/>
                    <a:pt x="56" y="184"/>
                  </a:cubicBezTo>
                  <a:cubicBezTo>
                    <a:pt x="56" y="113"/>
                    <a:pt x="113" y="57"/>
                    <a:pt x="183" y="57"/>
                  </a:cubicBezTo>
                  <a:cubicBezTo>
                    <a:pt x="254" y="57"/>
                    <a:pt x="310" y="113"/>
                    <a:pt x="310" y="184"/>
                  </a:cubicBezTo>
                  <a:cubicBezTo>
                    <a:pt x="310" y="254"/>
                    <a:pt x="254" y="311"/>
                    <a:pt x="183" y="311"/>
                  </a:cubicBezTo>
                  <a:close/>
                </a:path>
              </a:pathLst>
            </a:custGeom>
            <a:solidFill>
              <a:srgbClr val="E05C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0270926" y="3529904"/>
            <a:ext cx="1672887" cy="2080200"/>
            <a:chOff x="7703194" y="2647428"/>
            <a:chExt cx="1254665" cy="1560150"/>
          </a:xfrm>
        </p:grpSpPr>
        <p:sp>
          <p:nvSpPr>
            <p:cNvPr id="38" name="Block Arc 9"/>
            <p:cNvSpPr/>
            <p:nvPr/>
          </p:nvSpPr>
          <p:spPr>
            <a:xfrm rot="16200000" flipV="1">
              <a:off x="7550452" y="2800170"/>
              <a:ext cx="1560150" cy="1254665"/>
            </a:xfrm>
            <a:custGeom>
              <a:avLst/>
              <a:gdLst>
                <a:gd name="connsiteX0" fmla="*/ 0 w 1800000"/>
                <a:gd name="connsiteY0" fmla="*/ 900000 h 1800000"/>
                <a:gd name="connsiteX1" fmla="*/ 266137 w 1800000"/>
                <a:gd name="connsiteY1" fmla="*/ 261081 h 1800000"/>
                <a:gd name="connsiteX2" fmla="*/ 907150 w 1800000"/>
                <a:gd name="connsiteY2" fmla="*/ 28 h 1800000"/>
                <a:gd name="connsiteX3" fmla="*/ 903113 w 1800000"/>
                <a:gd name="connsiteY3" fmla="*/ 508116 h 1800000"/>
                <a:gd name="connsiteX4" fmla="*/ 623990 w 1800000"/>
                <a:gd name="connsiteY4" fmla="*/ 621789 h 1800000"/>
                <a:gd name="connsiteX5" fmla="*/ 508104 w 1800000"/>
                <a:gd name="connsiteY5" fmla="*/ 900000 h 1800000"/>
                <a:gd name="connsiteX6" fmla="*/ 0 w 1800000"/>
                <a:gd name="connsiteY6" fmla="*/ 900000 h 1800000"/>
                <a:gd name="connsiteX0" fmla="*/ 0 w 953204"/>
                <a:gd name="connsiteY0" fmla="*/ 900045 h 900045"/>
                <a:gd name="connsiteX1" fmla="*/ 266137 w 953204"/>
                <a:gd name="connsiteY1" fmla="*/ 261126 h 900045"/>
                <a:gd name="connsiteX2" fmla="*/ 907150 w 953204"/>
                <a:gd name="connsiteY2" fmla="*/ 73 h 900045"/>
                <a:gd name="connsiteX3" fmla="*/ 902343 w 953204"/>
                <a:gd name="connsiteY3" fmla="*/ 237404 h 900045"/>
                <a:gd name="connsiteX4" fmla="*/ 903113 w 953204"/>
                <a:gd name="connsiteY4" fmla="*/ 508161 h 900045"/>
                <a:gd name="connsiteX5" fmla="*/ 623990 w 953204"/>
                <a:gd name="connsiteY5" fmla="*/ 621834 h 900045"/>
                <a:gd name="connsiteX6" fmla="*/ 508104 w 953204"/>
                <a:gd name="connsiteY6" fmla="*/ 900045 h 900045"/>
                <a:gd name="connsiteX7" fmla="*/ 0 w 953204"/>
                <a:gd name="connsiteY7" fmla="*/ 900045 h 900045"/>
                <a:gd name="connsiteX0" fmla="*/ 0 w 1170478"/>
                <a:gd name="connsiteY0" fmla="*/ 900045 h 900045"/>
                <a:gd name="connsiteX1" fmla="*/ 266137 w 1170478"/>
                <a:gd name="connsiteY1" fmla="*/ 261126 h 900045"/>
                <a:gd name="connsiteX2" fmla="*/ 907150 w 1170478"/>
                <a:gd name="connsiteY2" fmla="*/ 73 h 900045"/>
                <a:gd name="connsiteX3" fmla="*/ 1170476 w 1170478"/>
                <a:gd name="connsiteY3" fmla="*/ 237404 h 900045"/>
                <a:gd name="connsiteX4" fmla="*/ 903113 w 1170478"/>
                <a:gd name="connsiteY4" fmla="*/ 508161 h 900045"/>
                <a:gd name="connsiteX5" fmla="*/ 623990 w 1170478"/>
                <a:gd name="connsiteY5" fmla="*/ 621834 h 900045"/>
                <a:gd name="connsiteX6" fmla="*/ 508104 w 1170478"/>
                <a:gd name="connsiteY6" fmla="*/ 900045 h 900045"/>
                <a:gd name="connsiteX7" fmla="*/ 0 w 1170478"/>
                <a:gd name="connsiteY7" fmla="*/ 900045 h 900045"/>
                <a:gd name="connsiteX0" fmla="*/ 0 w 1170476"/>
                <a:gd name="connsiteY0" fmla="*/ 900045 h 900045"/>
                <a:gd name="connsiteX1" fmla="*/ 266137 w 1170476"/>
                <a:gd name="connsiteY1" fmla="*/ 261126 h 900045"/>
                <a:gd name="connsiteX2" fmla="*/ 907150 w 1170476"/>
                <a:gd name="connsiteY2" fmla="*/ 73 h 900045"/>
                <a:gd name="connsiteX3" fmla="*/ 1170476 w 1170476"/>
                <a:gd name="connsiteY3" fmla="*/ 237404 h 900045"/>
                <a:gd name="connsiteX4" fmla="*/ 903113 w 1170476"/>
                <a:gd name="connsiteY4" fmla="*/ 508161 h 900045"/>
                <a:gd name="connsiteX5" fmla="*/ 623990 w 1170476"/>
                <a:gd name="connsiteY5" fmla="*/ 621834 h 900045"/>
                <a:gd name="connsiteX6" fmla="*/ 508104 w 1170476"/>
                <a:gd name="connsiteY6" fmla="*/ 900045 h 900045"/>
                <a:gd name="connsiteX7" fmla="*/ 0 w 1170476"/>
                <a:gd name="connsiteY7" fmla="*/ 900045 h 900045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561 h 892561"/>
                <a:gd name="connsiteX1" fmla="*/ 266137 w 1109777"/>
                <a:gd name="connsiteY1" fmla="*/ 253642 h 892561"/>
                <a:gd name="connsiteX2" fmla="*/ 899655 w 1109777"/>
                <a:gd name="connsiteY2" fmla="*/ 84 h 892561"/>
                <a:gd name="connsiteX3" fmla="*/ 1109777 w 1109777"/>
                <a:gd name="connsiteY3" fmla="*/ 247925 h 892561"/>
                <a:gd name="connsiteX4" fmla="*/ 903113 w 1109777"/>
                <a:gd name="connsiteY4" fmla="*/ 500677 h 892561"/>
                <a:gd name="connsiteX5" fmla="*/ 623990 w 1109777"/>
                <a:gd name="connsiteY5" fmla="*/ 614350 h 892561"/>
                <a:gd name="connsiteX6" fmla="*/ 508104 w 1109777"/>
                <a:gd name="connsiteY6" fmla="*/ 892561 h 892561"/>
                <a:gd name="connsiteX7" fmla="*/ 0 w 1109777"/>
                <a:gd name="connsiteY7" fmla="*/ 892561 h 892561"/>
                <a:gd name="connsiteX0" fmla="*/ 0 w 1109777"/>
                <a:gd name="connsiteY0" fmla="*/ 892565 h 892565"/>
                <a:gd name="connsiteX1" fmla="*/ 296117 w 1109777"/>
                <a:gd name="connsiteY1" fmla="*/ 248650 h 892565"/>
                <a:gd name="connsiteX2" fmla="*/ 899655 w 1109777"/>
                <a:gd name="connsiteY2" fmla="*/ 88 h 892565"/>
                <a:gd name="connsiteX3" fmla="*/ 1109777 w 1109777"/>
                <a:gd name="connsiteY3" fmla="*/ 247929 h 892565"/>
                <a:gd name="connsiteX4" fmla="*/ 903113 w 1109777"/>
                <a:gd name="connsiteY4" fmla="*/ 500681 h 892565"/>
                <a:gd name="connsiteX5" fmla="*/ 623990 w 1109777"/>
                <a:gd name="connsiteY5" fmla="*/ 614354 h 892565"/>
                <a:gd name="connsiteX6" fmla="*/ 508104 w 1109777"/>
                <a:gd name="connsiteY6" fmla="*/ 892565 h 892565"/>
                <a:gd name="connsiteX7" fmla="*/ 0 w 1109777"/>
                <a:gd name="connsiteY7" fmla="*/ 892565 h 892565"/>
                <a:gd name="connsiteX0" fmla="*/ 0 w 1109777"/>
                <a:gd name="connsiteY0" fmla="*/ 892477 h 892477"/>
                <a:gd name="connsiteX1" fmla="*/ 296117 w 1109777"/>
                <a:gd name="connsiteY1" fmla="*/ 248562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96117 w 1109777"/>
                <a:gd name="connsiteY1" fmla="*/ 248562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86592 w 1109777"/>
                <a:gd name="connsiteY1" fmla="*/ 250943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79449 w 1109777"/>
                <a:gd name="connsiteY1" fmla="*/ 26046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79449 w 1109777"/>
                <a:gd name="connsiteY1" fmla="*/ 253324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777" h="892477">
                  <a:moveTo>
                    <a:pt x="0" y="892477"/>
                  </a:moveTo>
                  <a:cubicBezTo>
                    <a:pt x="0" y="652543"/>
                    <a:pt x="129507" y="402070"/>
                    <a:pt x="279449" y="253324"/>
                  </a:cubicBezTo>
                  <a:cubicBezTo>
                    <a:pt x="429392" y="104578"/>
                    <a:pt x="651215" y="16446"/>
                    <a:pt x="899655" y="0"/>
                  </a:cubicBezTo>
                  <a:cubicBezTo>
                    <a:pt x="986321" y="94159"/>
                    <a:pt x="1044710" y="163160"/>
                    <a:pt x="1109777" y="247841"/>
                  </a:cubicBezTo>
                  <a:cubicBezTo>
                    <a:pt x="1028480" y="338760"/>
                    <a:pt x="991357" y="399027"/>
                    <a:pt x="903113" y="500593"/>
                  </a:cubicBezTo>
                  <a:cubicBezTo>
                    <a:pt x="798640" y="499763"/>
                    <a:pt x="698160" y="540684"/>
                    <a:pt x="623990" y="614266"/>
                  </a:cubicBezTo>
                  <a:cubicBezTo>
                    <a:pt x="549821" y="687848"/>
                    <a:pt x="508104" y="788000"/>
                    <a:pt x="508104" y="892477"/>
                  </a:cubicBezTo>
                  <a:lnTo>
                    <a:pt x="0" y="8924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8280292" y="3330710"/>
              <a:ext cx="239713" cy="315912"/>
            </a:xfrm>
            <a:custGeom>
              <a:avLst/>
              <a:gdLst>
                <a:gd name="T0" fmla="*/ 152 w 170"/>
                <a:gd name="T1" fmla="*/ 225 h 225"/>
                <a:gd name="T2" fmla="*/ 170 w 170"/>
                <a:gd name="T3" fmla="*/ 206 h 225"/>
                <a:gd name="T4" fmla="*/ 125 w 170"/>
                <a:gd name="T5" fmla="*/ 161 h 225"/>
                <a:gd name="T6" fmla="*/ 106 w 170"/>
                <a:gd name="T7" fmla="*/ 180 h 225"/>
                <a:gd name="T8" fmla="*/ 25 w 170"/>
                <a:gd name="T9" fmla="*/ 60 h 225"/>
                <a:gd name="T10" fmla="*/ 72 w 170"/>
                <a:gd name="T11" fmla="*/ 60 h 225"/>
                <a:gd name="T12" fmla="*/ 72 w 170"/>
                <a:gd name="T13" fmla="*/ 134 h 225"/>
                <a:gd name="T14" fmla="*/ 0 w 170"/>
                <a:gd name="T15" fmla="*/ 206 h 225"/>
                <a:gd name="T16" fmla="*/ 18 w 170"/>
                <a:gd name="T17" fmla="*/ 225 h 225"/>
                <a:gd name="T18" fmla="*/ 98 w 170"/>
                <a:gd name="T19" fmla="*/ 145 h 225"/>
                <a:gd name="T20" fmla="*/ 98 w 170"/>
                <a:gd name="T21" fmla="*/ 60 h 225"/>
                <a:gd name="T22" fmla="*/ 145 w 170"/>
                <a:gd name="T23" fmla="*/ 60 h 225"/>
                <a:gd name="T24" fmla="*/ 85 w 170"/>
                <a:gd name="T2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225">
                  <a:moveTo>
                    <a:pt x="152" y="225"/>
                  </a:moveTo>
                  <a:lnTo>
                    <a:pt x="170" y="206"/>
                  </a:lnTo>
                  <a:lnTo>
                    <a:pt x="125" y="161"/>
                  </a:lnTo>
                  <a:lnTo>
                    <a:pt x="106" y="180"/>
                  </a:lnTo>
                  <a:moveTo>
                    <a:pt x="25" y="60"/>
                  </a:moveTo>
                  <a:lnTo>
                    <a:pt x="72" y="60"/>
                  </a:lnTo>
                  <a:lnTo>
                    <a:pt x="72" y="134"/>
                  </a:lnTo>
                  <a:lnTo>
                    <a:pt x="0" y="206"/>
                  </a:lnTo>
                  <a:lnTo>
                    <a:pt x="18" y="225"/>
                  </a:lnTo>
                  <a:lnTo>
                    <a:pt x="98" y="145"/>
                  </a:lnTo>
                  <a:lnTo>
                    <a:pt x="98" y="60"/>
                  </a:lnTo>
                  <a:lnTo>
                    <a:pt x="145" y="60"/>
                  </a:lnTo>
                  <a:lnTo>
                    <a:pt x="85" y="0"/>
                  </a:lnTo>
                </a:path>
              </a:pathLst>
            </a:custGeom>
            <a:solidFill>
              <a:srgbClr val="E05C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19838" y="2243728"/>
            <a:ext cx="1672887" cy="2080200"/>
            <a:chOff x="5339878" y="1682796"/>
            <a:chExt cx="1254665" cy="1560150"/>
          </a:xfrm>
        </p:grpSpPr>
        <p:sp>
          <p:nvSpPr>
            <p:cNvPr id="73" name="Block Arc 9"/>
            <p:cNvSpPr/>
            <p:nvPr/>
          </p:nvSpPr>
          <p:spPr>
            <a:xfrm rot="16200000" flipH="1">
              <a:off x="5187136" y="1835538"/>
              <a:ext cx="1560150" cy="1254665"/>
            </a:xfrm>
            <a:custGeom>
              <a:avLst/>
              <a:gdLst>
                <a:gd name="connsiteX0" fmla="*/ 0 w 1800000"/>
                <a:gd name="connsiteY0" fmla="*/ 900000 h 1800000"/>
                <a:gd name="connsiteX1" fmla="*/ 266137 w 1800000"/>
                <a:gd name="connsiteY1" fmla="*/ 261081 h 1800000"/>
                <a:gd name="connsiteX2" fmla="*/ 907150 w 1800000"/>
                <a:gd name="connsiteY2" fmla="*/ 28 h 1800000"/>
                <a:gd name="connsiteX3" fmla="*/ 903113 w 1800000"/>
                <a:gd name="connsiteY3" fmla="*/ 508116 h 1800000"/>
                <a:gd name="connsiteX4" fmla="*/ 623990 w 1800000"/>
                <a:gd name="connsiteY4" fmla="*/ 621789 h 1800000"/>
                <a:gd name="connsiteX5" fmla="*/ 508104 w 1800000"/>
                <a:gd name="connsiteY5" fmla="*/ 900000 h 1800000"/>
                <a:gd name="connsiteX6" fmla="*/ 0 w 1800000"/>
                <a:gd name="connsiteY6" fmla="*/ 900000 h 1800000"/>
                <a:gd name="connsiteX0" fmla="*/ 0 w 953204"/>
                <a:gd name="connsiteY0" fmla="*/ 900045 h 900045"/>
                <a:gd name="connsiteX1" fmla="*/ 266137 w 953204"/>
                <a:gd name="connsiteY1" fmla="*/ 261126 h 900045"/>
                <a:gd name="connsiteX2" fmla="*/ 907150 w 953204"/>
                <a:gd name="connsiteY2" fmla="*/ 73 h 900045"/>
                <a:gd name="connsiteX3" fmla="*/ 902343 w 953204"/>
                <a:gd name="connsiteY3" fmla="*/ 237404 h 900045"/>
                <a:gd name="connsiteX4" fmla="*/ 903113 w 953204"/>
                <a:gd name="connsiteY4" fmla="*/ 508161 h 900045"/>
                <a:gd name="connsiteX5" fmla="*/ 623990 w 953204"/>
                <a:gd name="connsiteY5" fmla="*/ 621834 h 900045"/>
                <a:gd name="connsiteX6" fmla="*/ 508104 w 953204"/>
                <a:gd name="connsiteY6" fmla="*/ 900045 h 900045"/>
                <a:gd name="connsiteX7" fmla="*/ 0 w 953204"/>
                <a:gd name="connsiteY7" fmla="*/ 900045 h 900045"/>
                <a:gd name="connsiteX0" fmla="*/ 0 w 1170478"/>
                <a:gd name="connsiteY0" fmla="*/ 900045 h 900045"/>
                <a:gd name="connsiteX1" fmla="*/ 266137 w 1170478"/>
                <a:gd name="connsiteY1" fmla="*/ 261126 h 900045"/>
                <a:gd name="connsiteX2" fmla="*/ 907150 w 1170478"/>
                <a:gd name="connsiteY2" fmla="*/ 73 h 900045"/>
                <a:gd name="connsiteX3" fmla="*/ 1170476 w 1170478"/>
                <a:gd name="connsiteY3" fmla="*/ 237404 h 900045"/>
                <a:gd name="connsiteX4" fmla="*/ 903113 w 1170478"/>
                <a:gd name="connsiteY4" fmla="*/ 508161 h 900045"/>
                <a:gd name="connsiteX5" fmla="*/ 623990 w 1170478"/>
                <a:gd name="connsiteY5" fmla="*/ 621834 h 900045"/>
                <a:gd name="connsiteX6" fmla="*/ 508104 w 1170478"/>
                <a:gd name="connsiteY6" fmla="*/ 900045 h 900045"/>
                <a:gd name="connsiteX7" fmla="*/ 0 w 1170478"/>
                <a:gd name="connsiteY7" fmla="*/ 900045 h 900045"/>
                <a:gd name="connsiteX0" fmla="*/ 0 w 1170476"/>
                <a:gd name="connsiteY0" fmla="*/ 900045 h 900045"/>
                <a:gd name="connsiteX1" fmla="*/ 266137 w 1170476"/>
                <a:gd name="connsiteY1" fmla="*/ 261126 h 900045"/>
                <a:gd name="connsiteX2" fmla="*/ 907150 w 1170476"/>
                <a:gd name="connsiteY2" fmla="*/ 73 h 900045"/>
                <a:gd name="connsiteX3" fmla="*/ 1170476 w 1170476"/>
                <a:gd name="connsiteY3" fmla="*/ 237404 h 900045"/>
                <a:gd name="connsiteX4" fmla="*/ 903113 w 1170476"/>
                <a:gd name="connsiteY4" fmla="*/ 508161 h 900045"/>
                <a:gd name="connsiteX5" fmla="*/ 623990 w 1170476"/>
                <a:gd name="connsiteY5" fmla="*/ 621834 h 900045"/>
                <a:gd name="connsiteX6" fmla="*/ 508104 w 1170476"/>
                <a:gd name="connsiteY6" fmla="*/ 900045 h 900045"/>
                <a:gd name="connsiteX7" fmla="*/ 0 w 1170476"/>
                <a:gd name="connsiteY7" fmla="*/ 900045 h 900045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561 h 892561"/>
                <a:gd name="connsiteX1" fmla="*/ 266137 w 1109777"/>
                <a:gd name="connsiteY1" fmla="*/ 253642 h 892561"/>
                <a:gd name="connsiteX2" fmla="*/ 899655 w 1109777"/>
                <a:gd name="connsiteY2" fmla="*/ 84 h 892561"/>
                <a:gd name="connsiteX3" fmla="*/ 1109777 w 1109777"/>
                <a:gd name="connsiteY3" fmla="*/ 247925 h 892561"/>
                <a:gd name="connsiteX4" fmla="*/ 903113 w 1109777"/>
                <a:gd name="connsiteY4" fmla="*/ 500677 h 892561"/>
                <a:gd name="connsiteX5" fmla="*/ 623990 w 1109777"/>
                <a:gd name="connsiteY5" fmla="*/ 614350 h 892561"/>
                <a:gd name="connsiteX6" fmla="*/ 508104 w 1109777"/>
                <a:gd name="connsiteY6" fmla="*/ 892561 h 892561"/>
                <a:gd name="connsiteX7" fmla="*/ 0 w 1109777"/>
                <a:gd name="connsiteY7" fmla="*/ 892561 h 892561"/>
                <a:gd name="connsiteX0" fmla="*/ 0 w 1109777"/>
                <a:gd name="connsiteY0" fmla="*/ 892565 h 892565"/>
                <a:gd name="connsiteX1" fmla="*/ 296117 w 1109777"/>
                <a:gd name="connsiteY1" fmla="*/ 248650 h 892565"/>
                <a:gd name="connsiteX2" fmla="*/ 899655 w 1109777"/>
                <a:gd name="connsiteY2" fmla="*/ 88 h 892565"/>
                <a:gd name="connsiteX3" fmla="*/ 1109777 w 1109777"/>
                <a:gd name="connsiteY3" fmla="*/ 247929 h 892565"/>
                <a:gd name="connsiteX4" fmla="*/ 903113 w 1109777"/>
                <a:gd name="connsiteY4" fmla="*/ 500681 h 892565"/>
                <a:gd name="connsiteX5" fmla="*/ 623990 w 1109777"/>
                <a:gd name="connsiteY5" fmla="*/ 614354 h 892565"/>
                <a:gd name="connsiteX6" fmla="*/ 508104 w 1109777"/>
                <a:gd name="connsiteY6" fmla="*/ 892565 h 892565"/>
                <a:gd name="connsiteX7" fmla="*/ 0 w 1109777"/>
                <a:gd name="connsiteY7" fmla="*/ 892565 h 892565"/>
                <a:gd name="connsiteX0" fmla="*/ 0 w 1109777"/>
                <a:gd name="connsiteY0" fmla="*/ 892477 h 892477"/>
                <a:gd name="connsiteX1" fmla="*/ 296117 w 1109777"/>
                <a:gd name="connsiteY1" fmla="*/ 248562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96117 w 1109777"/>
                <a:gd name="connsiteY1" fmla="*/ 248562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86592 w 1109777"/>
                <a:gd name="connsiteY1" fmla="*/ 250943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79449 w 1109777"/>
                <a:gd name="connsiteY1" fmla="*/ 26046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79449 w 1109777"/>
                <a:gd name="connsiteY1" fmla="*/ 253324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777" h="892477">
                  <a:moveTo>
                    <a:pt x="0" y="892477"/>
                  </a:moveTo>
                  <a:cubicBezTo>
                    <a:pt x="0" y="652543"/>
                    <a:pt x="129507" y="402070"/>
                    <a:pt x="279449" y="253324"/>
                  </a:cubicBezTo>
                  <a:cubicBezTo>
                    <a:pt x="429392" y="104578"/>
                    <a:pt x="651215" y="16446"/>
                    <a:pt x="899655" y="0"/>
                  </a:cubicBezTo>
                  <a:cubicBezTo>
                    <a:pt x="986321" y="94159"/>
                    <a:pt x="1044710" y="163160"/>
                    <a:pt x="1109777" y="247841"/>
                  </a:cubicBezTo>
                  <a:cubicBezTo>
                    <a:pt x="1028480" y="338760"/>
                    <a:pt x="991357" y="399027"/>
                    <a:pt x="903113" y="500593"/>
                  </a:cubicBezTo>
                  <a:cubicBezTo>
                    <a:pt x="798640" y="499763"/>
                    <a:pt x="698160" y="540684"/>
                    <a:pt x="623990" y="614266"/>
                  </a:cubicBezTo>
                  <a:cubicBezTo>
                    <a:pt x="549821" y="687848"/>
                    <a:pt x="508104" y="788000"/>
                    <a:pt x="508104" y="892477"/>
                  </a:cubicBezTo>
                  <a:lnTo>
                    <a:pt x="0" y="8924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20" name="Freeform 25"/>
            <p:cNvSpPr>
              <a:spLocks noChangeAspect="1" noEditPoints="1"/>
            </p:cNvSpPr>
            <p:nvPr/>
          </p:nvSpPr>
          <p:spPr bwMode="auto">
            <a:xfrm>
              <a:off x="5723050" y="2122052"/>
              <a:ext cx="488322" cy="397724"/>
            </a:xfrm>
            <a:custGeom>
              <a:avLst/>
              <a:gdLst>
                <a:gd name="T0" fmla="*/ 113 w 621"/>
                <a:gd name="T1" fmla="*/ 288 h 508"/>
                <a:gd name="T2" fmla="*/ 113 w 621"/>
                <a:gd name="T3" fmla="*/ 401 h 508"/>
                <a:gd name="T4" fmla="*/ 311 w 621"/>
                <a:gd name="T5" fmla="*/ 508 h 508"/>
                <a:gd name="T6" fmla="*/ 508 w 621"/>
                <a:gd name="T7" fmla="*/ 401 h 508"/>
                <a:gd name="T8" fmla="*/ 508 w 621"/>
                <a:gd name="T9" fmla="*/ 288 h 508"/>
                <a:gd name="T10" fmla="*/ 311 w 621"/>
                <a:gd name="T11" fmla="*/ 395 h 508"/>
                <a:gd name="T12" fmla="*/ 113 w 621"/>
                <a:gd name="T13" fmla="*/ 288 h 508"/>
                <a:gd name="T14" fmla="*/ 311 w 621"/>
                <a:gd name="T15" fmla="*/ 0 h 508"/>
                <a:gd name="T16" fmla="*/ 0 w 621"/>
                <a:gd name="T17" fmla="*/ 170 h 508"/>
                <a:gd name="T18" fmla="*/ 311 w 621"/>
                <a:gd name="T19" fmla="*/ 339 h 508"/>
                <a:gd name="T20" fmla="*/ 565 w 621"/>
                <a:gd name="T21" fmla="*/ 201 h 508"/>
                <a:gd name="T22" fmla="*/ 565 w 621"/>
                <a:gd name="T23" fmla="*/ 395 h 508"/>
                <a:gd name="T24" fmla="*/ 621 w 621"/>
                <a:gd name="T25" fmla="*/ 395 h 508"/>
                <a:gd name="T26" fmla="*/ 621 w 621"/>
                <a:gd name="T27" fmla="*/ 170 h 508"/>
                <a:gd name="T28" fmla="*/ 311 w 621"/>
                <a:gd name="T29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508">
                  <a:moveTo>
                    <a:pt x="113" y="288"/>
                  </a:moveTo>
                  <a:lnTo>
                    <a:pt x="113" y="401"/>
                  </a:lnTo>
                  <a:lnTo>
                    <a:pt x="311" y="508"/>
                  </a:lnTo>
                  <a:lnTo>
                    <a:pt x="508" y="401"/>
                  </a:lnTo>
                  <a:lnTo>
                    <a:pt x="508" y="288"/>
                  </a:lnTo>
                  <a:lnTo>
                    <a:pt x="311" y="395"/>
                  </a:lnTo>
                  <a:lnTo>
                    <a:pt x="113" y="288"/>
                  </a:lnTo>
                  <a:close/>
                  <a:moveTo>
                    <a:pt x="311" y="0"/>
                  </a:moveTo>
                  <a:lnTo>
                    <a:pt x="0" y="170"/>
                  </a:lnTo>
                  <a:lnTo>
                    <a:pt x="311" y="339"/>
                  </a:lnTo>
                  <a:lnTo>
                    <a:pt x="565" y="201"/>
                  </a:lnTo>
                  <a:lnTo>
                    <a:pt x="565" y="395"/>
                  </a:lnTo>
                  <a:lnTo>
                    <a:pt x="621" y="395"/>
                  </a:lnTo>
                  <a:lnTo>
                    <a:pt x="621" y="1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E05C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23051" y="3966973"/>
            <a:ext cx="1927363" cy="1643132"/>
            <a:chOff x="5342288" y="2975229"/>
            <a:chExt cx="1445522" cy="1232349"/>
          </a:xfrm>
        </p:grpSpPr>
        <p:sp>
          <p:nvSpPr>
            <p:cNvPr id="74" name="Block Arc 9"/>
            <p:cNvSpPr/>
            <p:nvPr/>
          </p:nvSpPr>
          <p:spPr>
            <a:xfrm rot="10800000" flipH="1">
              <a:off x="5342288" y="2975229"/>
              <a:ext cx="1445522" cy="1232349"/>
            </a:xfrm>
            <a:custGeom>
              <a:avLst/>
              <a:gdLst>
                <a:gd name="connsiteX0" fmla="*/ 0 w 1800000"/>
                <a:gd name="connsiteY0" fmla="*/ 900000 h 1800000"/>
                <a:gd name="connsiteX1" fmla="*/ 266137 w 1800000"/>
                <a:gd name="connsiteY1" fmla="*/ 261081 h 1800000"/>
                <a:gd name="connsiteX2" fmla="*/ 907150 w 1800000"/>
                <a:gd name="connsiteY2" fmla="*/ 28 h 1800000"/>
                <a:gd name="connsiteX3" fmla="*/ 903113 w 1800000"/>
                <a:gd name="connsiteY3" fmla="*/ 508116 h 1800000"/>
                <a:gd name="connsiteX4" fmla="*/ 623990 w 1800000"/>
                <a:gd name="connsiteY4" fmla="*/ 621789 h 1800000"/>
                <a:gd name="connsiteX5" fmla="*/ 508104 w 1800000"/>
                <a:gd name="connsiteY5" fmla="*/ 900000 h 1800000"/>
                <a:gd name="connsiteX6" fmla="*/ 0 w 1800000"/>
                <a:gd name="connsiteY6" fmla="*/ 900000 h 1800000"/>
                <a:gd name="connsiteX0" fmla="*/ 0 w 953204"/>
                <a:gd name="connsiteY0" fmla="*/ 900045 h 900045"/>
                <a:gd name="connsiteX1" fmla="*/ 266137 w 953204"/>
                <a:gd name="connsiteY1" fmla="*/ 261126 h 900045"/>
                <a:gd name="connsiteX2" fmla="*/ 907150 w 953204"/>
                <a:gd name="connsiteY2" fmla="*/ 73 h 900045"/>
                <a:gd name="connsiteX3" fmla="*/ 902343 w 953204"/>
                <a:gd name="connsiteY3" fmla="*/ 237404 h 900045"/>
                <a:gd name="connsiteX4" fmla="*/ 903113 w 953204"/>
                <a:gd name="connsiteY4" fmla="*/ 508161 h 900045"/>
                <a:gd name="connsiteX5" fmla="*/ 623990 w 953204"/>
                <a:gd name="connsiteY5" fmla="*/ 621834 h 900045"/>
                <a:gd name="connsiteX6" fmla="*/ 508104 w 953204"/>
                <a:gd name="connsiteY6" fmla="*/ 900045 h 900045"/>
                <a:gd name="connsiteX7" fmla="*/ 0 w 953204"/>
                <a:gd name="connsiteY7" fmla="*/ 900045 h 900045"/>
                <a:gd name="connsiteX0" fmla="*/ 0 w 1170478"/>
                <a:gd name="connsiteY0" fmla="*/ 900045 h 900045"/>
                <a:gd name="connsiteX1" fmla="*/ 266137 w 1170478"/>
                <a:gd name="connsiteY1" fmla="*/ 261126 h 900045"/>
                <a:gd name="connsiteX2" fmla="*/ 907150 w 1170478"/>
                <a:gd name="connsiteY2" fmla="*/ 73 h 900045"/>
                <a:gd name="connsiteX3" fmla="*/ 1170476 w 1170478"/>
                <a:gd name="connsiteY3" fmla="*/ 237404 h 900045"/>
                <a:gd name="connsiteX4" fmla="*/ 903113 w 1170478"/>
                <a:gd name="connsiteY4" fmla="*/ 508161 h 900045"/>
                <a:gd name="connsiteX5" fmla="*/ 623990 w 1170478"/>
                <a:gd name="connsiteY5" fmla="*/ 621834 h 900045"/>
                <a:gd name="connsiteX6" fmla="*/ 508104 w 1170478"/>
                <a:gd name="connsiteY6" fmla="*/ 900045 h 900045"/>
                <a:gd name="connsiteX7" fmla="*/ 0 w 1170478"/>
                <a:gd name="connsiteY7" fmla="*/ 900045 h 900045"/>
                <a:gd name="connsiteX0" fmla="*/ 0 w 1170476"/>
                <a:gd name="connsiteY0" fmla="*/ 900045 h 900045"/>
                <a:gd name="connsiteX1" fmla="*/ 266137 w 1170476"/>
                <a:gd name="connsiteY1" fmla="*/ 261126 h 900045"/>
                <a:gd name="connsiteX2" fmla="*/ 907150 w 1170476"/>
                <a:gd name="connsiteY2" fmla="*/ 73 h 900045"/>
                <a:gd name="connsiteX3" fmla="*/ 1170476 w 1170476"/>
                <a:gd name="connsiteY3" fmla="*/ 237404 h 900045"/>
                <a:gd name="connsiteX4" fmla="*/ 903113 w 1170476"/>
                <a:gd name="connsiteY4" fmla="*/ 508161 h 900045"/>
                <a:gd name="connsiteX5" fmla="*/ 623990 w 1170476"/>
                <a:gd name="connsiteY5" fmla="*/ 621834 h 900045"/>
                <a:gd name="connsiteX6" fmla="*/ 508104 w 1170476"/>
                <a:gd name="connsiteY6" fmla="*/ 900045 h 900045"/>
                <a:gd name="connsiteX7" fmla="*/ 0 w 1170476"/>
                <a:gd name="connsiteY7" fmla="*/ 900045 h 900045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170476"/>
                <a:gd name="connsiteY0" fmla="*/ 899972 h 899972"/>
                <a:gd name="connsiteX1" fmla="*/ 266137 w 1170476"/>
                <a:gd name="connsiteY1" fmla="*/ 261053 h 899972"/>
                <a:gd name="connsiteX2" fmla="*/ 907150 w 1170476"/>
                <a:gd name="connsiteY2" fmla="*/ 0 h 899972"/>
                <a:gd name="connsiteX3" fmla="*/ 1170476 w 1170476"/>
                <a:gd name="connsiteY3" fmla="*/ 237331 h 899972"/>
                <a:gd name="connsiteX4" fmla="*/ 903113 w 1170476"/>
                <a:gd name="connsiteY4" fmla="*/ 508088 h 899972"/>
                <a:gd name="connsiteX5" fmla="*/ 623990 w 1170476"/>
                <a:gd name="connsiteY5" fmla="*/ 621761 h 899972"/>
                <a:gd name="connsiteX6" fmla="*/ 508104 w 1170476"/>
                <a:gd name="connsiteY6" fmla="*/ 899972 h 899972"/>
                <a:gd name="connsiteX7" fmla="*/ 0 w 1170476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9693"/>
                <a:gd name="connsiteY0" fmla="*/ 899972 h 899972"/>
                <a:gd name="connsiteX1" fmla="*/ 266137 w 1239693"/>
                <a:gd name="connsiteY1" fmla="*/ 261053 h 899972"/>
                <a:gd name="connsiteX2" fmla="*/ 907150 w 1239693"/>
                <a:gd name="connsiteY2" fmla="*/ 0 h 899972"/>
                <a:gd name="connsiteX3" fmla="*/ 1239693 w 1239693"/>
                <a:gd name="connsiteY3" fmla="*/ 262832 h 899972"/>
                <a:gd name="connsiteX4" fmla="*/ 903113 w 1239693"/>
                <a:gd name="connsiteY4" fmla="*/ 508088 h 899972"/>
                <a:gd name="connsiteX5" fmla="*/ 623990 w 1239693"/>
                <a:gd name="connsiteY5" fmla="*/ 621761 h 899972"/>
                <a:gd name="connsiteX6" fmla="*/ 508104 w 1239693"/>
                <a:gd name="connsiteY6" fmla="*/ 899972 h 899972"/>
                <a:gd name="connsiteX7" fmla="*/ 0 w 1239693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9972 h 899972"/>
                <a:gd name="connsiteX1" fmla="*/ 266137 w 1234696"/>
                <a:gd name="connsiteY1" fmla="*/ 261053 h 899972"/>
                <a:gd name="connsiteX2" fmla="*/ 907150 w 1234696"/>
                <a:gd name="connsiteY2" fmla="*/ 0 h 899972"/>
                <a:gd name="connsiteX3" fmla="*/ 1234696 w 1234696"/>
                <a:gd name="connsiteY3" fmla="*/ 257835 h 899972"/>
                <a:gd name="connsiteX4" fmla="*/ 903113 w 1234696"/>
                <a:gd name="connsiteY4" fmla="*/ 508088 h 899972"/>
                <a:gd name="connsiteX5" fmla="*/ 623990 w 1234696"/>
                <a:gd name="connsiteY5" fmla="*/ 621761 h 899972"/>
                <a:gd name="connsiteX6" fmla="*/ 508104 w 1234696"/>
                <a:gd name="connsiteY6" fmla="*/ 899972 h 899972"/>
                <a:gd name="connsiteX7" fmla="*/ 0 w 1234696"/>
                <a:gd name="connsiteY7" fmla="*/ 899972 h 899972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234696"/>
                <a:gd name="connsiteY0" fmla="*/ 892477 h 892477"/>
                <a:gd name="connsiteX1" fmla="*/ 266137 w 1234696"/>
                <a:gd name="connsiteY1" fmla="*/ 253558 h 892477"/>
                <a:gd name="connsiteX2" fmla="*/ 899655 w 1234696"/>
                <a:gd name="connsiteY2" fmla="*/ 0 h 892477"/>
                <a:gd name="connsiteX3" fmla="*/ 1234696 w 1234696"/>
                <a:gd name="connsiteY3" fmla="*/ 250340 h 892477"/>
                <a:gd name="connsiteX4" fmla="*/ 903113 w 1234696"/>
                <a:gd name="connsiteY4" fmla="*/ 500593 h 892477"/>
                <a:gd name="connsiteX5" fmla="*/ 623990 w 1234696"/>
                <a:gd name="connsiteY5" fmla="*/ 614266 h 892477"/>
                <a:gd name="connsiteX6" fmla="*/ 508104 w 1234696"/>
                <a:gd name="connsiteY6" fmla="*/ 892477 h 892477"/>
                <a:gd name="connsiteX7" fmla="*/ 0 w 1234696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099784"/>
                <a:gd name="connsiteY0" fmla="*/ 892477 h 892477"/>
                <a:gd name="connsiteX1" fmla="*/ 266137 w 1099784"/>
                <a:gd name="connsiteY1" fmla="*/ 253558 h 892477"/>
                <a:gd name="connsiteX2" fmla="*/ 899655 w 1099784"/>
                <a:gd name="connsiteY2" fmla="*/ 0 h 892477"/>
                <a:gd name="connsiteX3" fmla="*/ 1099784 w 1099784"/>
                <a:gd name="connsiteY3" fmla="*/ 252838 h 892477"/>
                <a:gd name="connsiteX4" fmla="*/ 903113 w 1099784"/>
                <a:gd name="connsiteY4" fmla="*/ 500593 h 892477"/>
                <a:gd name="connsiteX5" fmla="*/ 623990 w 1099784"/>
                <a:gd name="connsiteY5" fmla="*/ 614266 h 892477"/>
                <a:gd name="connsiteX6" fmla="*/ 508104 w 1099784"/>
                <a:gd name="connsiteY6" fmla="*/ 892477 h 892477"/>
                <a:gd name="connsiteX7" fmla="*/ 0 w 1099784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8104 w 1109777"/>
                <a:gd name="connsiteY6" fmla="*/ 892477 h 892477"/>
                <a:gd name="connsiteX7" fmla="*/ 0 w 1109777"/>
                <a:gd name="connsiteY7" fmla="*/ 892477 h 892477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8104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8104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4891"/>
                <a:gd name="connsiteX1" fmla="*/ 266137 w 1109777"/>
                <a:gd name="connsiteY1" fmla="*/ 253558 h 894891"/>
                <a:gd name="connsiteX2" fmla="*/ 899655 w 1109777"/>
                <a:gd name="connsiteY2" fmla="*/ 0 h 894891"/>
                <a:gd name="connsiteX3" fmla="*/ 1109777 w 1109777"/>
                <a:gd name="connsiteY3" fmla="*/ 247841 h 894891"/>
                <a:gd name="connsiteX4" fmla="*/ 903113 w 1109777"/>
                <a:gd name="connsiteY4" fmla="*/ 500593 h 894891"/>
                <a:gd name="connsiteX5" fmla="*/ 623990 w 1109777"/>
                <a:gd name="connsiteY5" fmla="*/ 614266 h 894891"/>
                <a:gd name="connsiteX6" fmla="*/ 500609 w 1109777"/>
                <a:gd name="connsiteY6" fmla="*/ 892477 h 894891"/>
                <a:gd name="connsiteX7" fmla="*/ 237058 w 1109777"/>
                <a:gd name="connsiteY7" fmla="*/ 894891 h 894891"/>
                <a:gd name="connsiteX8" fmla="*/ 0 w 1109777"/>
                <a:gd name="connsiteY8" fmla="*/ 892477 h 894891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0609 w 1109777"/>
                <a:gd name="connsiteY6" fmla="*/ 892477 h 892477"/>
                <a:gd name="connsiteX7" fmla="*/ 254547 w 1109777"/>
                <a:gd name="connsiteY7" fmla="*/ 677534 h 892477"/>
                <a:gd name="connsiteX8" fmla="*/ 0 w 1109777"/>
                <a:gd name="connsiteY8" fmla="*/ 892477 h 892477"/>
                <a:gd name="connsiteX0" fmla="*/ 0 w 1109777"/>
                <a:gd name="connsiteY0" fmla="*/ 892477 h 892477"/>
                <a:gd name="connsiteX1" fmla="*/ 266137 w 1109777"/>
                <a:gd name="connsiteY1" fmla="*/ 253558 h 892477"/>
                <a:gd name="connsiteX2" fmla="*/ 899655 w 1109777"/>
                <a:gd name="connsiteY2" fmla="*/ 0 h 892477"/>
                <a:gd name="connsiteX3" fmla="*/ 1109777 w 1109777"/>
                <a:gd name="connsiteY3" fmla="*/ 247841 h 892477"/>
                <a:gd name="connsiteX4" fmla="*/ 903113 w 1109777"/>
                <a:gd name="connsiteY4" fmla="*/ 500593 h 892477"/>
                <a:gd name="connsiteX5" fmla="*/ 623990 w 1109777"/>
                <a:gd name="connsiteY5" fmla="*/ 614266 h 892477"/>
                <a:gd name="connsiteX6" fmla="*/ 500609 w 1109777"/>
                <a:gd name="connsiteY6" fmla="*/ 892477 h 892477"/>
                <a:gd name="connsiteX7" fmla="*/ 249550 w 1109777"/>
                <a:gd name="connsiteY7" fmla="*/ 672537 h 892477"/>
                <a:gd name="connsiteX8" fmla="*/ 0 w 1109777"/>
                <a:gd name="connsiteY8" fmla="*/ 892477 h 892477"/>
                <a:gd name="connsiteX0" fmla="*/ 0 w 1119770"/>
                <a:gd name="connsiteY0" fmla="*/ 892477 h 892477"/>
                <a:gd name="connsiteX1" fmla="*/ 276130 w 1119770"/>
                <a:gd name="connsiteY1" fmla="*/ 253558 h 892477"/>
                <a:gd name="connsiteX2" fmla="*/ 909648 w 1119770"/>
                <a:gd name="connsiteY2" fmla="*/ 0 h 892477"/>
                <a:gd name="connsiteX3" fmla="*/ 1119770 w 1119770"/>
                <a:gd name="connsiteY3" fmla="*/ 247841 h 892477"/>
                <a:gd name="connsiteX4" fmla="*/ 913106 w 1119770"/>
                <a:gd name="connsiteY4" fmla="*/ 500593 h 892477"/>
                <a:gd name="connsiteX5" fmla="*/ 633983 w 1119770"/>
                <a:gd name="connsiteY5" fmla="*/ 614266 h 892477"/>
                <a:gd name="connsiteX6" fmla="*/ 510602 w 1119770"/>
                <a:gd name="connsiteY6" fmla="*/ 892477 h 892477"/>
                <a:gd name="connsiteX7" fmla="*/ 259543 w 1119770"/>
                <a:gd name="connsiteY7" fmla="*/ 672537 h 892477"/>
                <a:gd name="connsiteX8" fmla="*/ 0 w 1119770"/>
                <a:gd name="connsiteY8" fmla="*/ 892477 h 892477"/>
                <a:gd name="connsiteX0" fmla="*/ 0 w 1117269"/>
                <a:gd name="connsiteY0" fmla="*/ 899972 h 899972"/>
                <a:gd name="connsiteX1" fmla="*/ 273629 w 1117269"/>
                <a:gd name="connsiteY1" fmla="*/ 253558 h 899972"/>
                <a:gd name="connsiteX2" fmla="*/ 907147 w 1117269"/>
                <a:gd name="connsiteY2" fmla="*/ 0 h 899972"/>
                <a:gd name="connsiteX3" fmla="*/ 1117269 w 1117269"/>
                <a:gd name="connsiteY3" fmla="*/ 247841 h 899972"/>
                <a:gd name="connsiteX4" fmla="*/ 910605 w 1117269"/>
                <a:gd name="connsiteY4" fmla="*/ 500593 h 899972"/>
                <a:gd name="connsiteX5" fmla="*/ 631482 w 1117269"/>
                <a:gd name="connsiteY5" fmla="*/ 614266 h 899972"/>
                <a:gd name="connsiteX6" fmla="*/ 508101 w 1117269"/>
                <a:gd name="connsiteY6" fmla="*/ 892477 h 899972"/>
                <a:gd name="connsiteX7" fmla="*/ 257042 w 1117269"/>
                <a:gd name="connsiteY7" fmla="*/ 672537 h 899972"/>
                <a:gd name="connsiteX8" fmla="*/ 0 w 1117269"/>
                <a:gd name="connsiteY8" fmla="*/ 899972 h 899972"/>
                <a:gd name="connsiteX0" fmla="*/ 0 w 1117266"/>
                <a:gd name="connsiteY0" fmla="*/ 889979 h 892477"/>
                <a:gd name="connsiteX1" fmla="*/ 273626 w 1117266"/>
                <a:gd name="connsiteY1" fmla="*/ 253558 h 892477"/>
                <a:gd name="connsiteX2" fmla="*/ 907144 w 1117266"/>
                <a:gd name="connsiteY2" fmla="*/ 0 h 892477"/>
                <a:gd name="connsiteX3" fmla="*/ 1117266 w 1117266"/>
                <a:gd name="connsiteY3" fmla="*/ 247841 h 892477"/>
                <a:gd name="connsiteX4" fmla="*/ 910602 w 1117266"/>
                <a:gd name="connsiteY4" fmla="*/ 500593 h 892477"/>
                <a:gd name="connsiteX5" fmla="*/ 631479 w 1117266"/>
                <a:gd name="connsiteY5" fmla="*/ 614266 h 892477"/>
                <a:gd name="connsiteX6" fmla="*/ 508098 w 1117266"/>
                <a:gd name="connsiteY6" fmla="*/ 892477 h 892477"/>
                <a:gd name="connsiteX7" fmla="*/ 257039 w 1117266"/>
                <a:gd name="connsiteY7" fmla="*/ 672537 h 892477"/>
                <a:gd name="connsiteX8" fmla="*/ 0 w 1117266"/>
                <a:gd name="connsiteY8" fmla="*/ 889979 h 892477"/>
                <a:gd name="connsiteX0" fmla="*/ 0 w 1117266"/>
                <a:gd name="connsiteY0" fmla="*/ 889979 h 889979"/>
                <a:gd name="connsiteX1" fmla="*/ 273626 w 1117266"/>
                <a:gd name="connsiteY1" fmla="*/ 253558 h 889979"/>
                <a:gd name="connsiteX2" fmla="*/ 907144 w 1117266"/>
                <a:gd name="connsiteY2" fmla="*/ 0 h 889979"/>
                <a:gd name="connsiteX3" fmla="*/ 1117266 w 1117266"/>
                <a:gd name="connsiteY3" fmla="*/ 247841 h 889979"/>
                <a:gd name="connsiteX4" fmla="*/ 910602 w 1117266"/>
                <a:gd name="connsiteY4" fmla="*/ 500593 h 889979"/>
                <a:gd name="connsiteX5" fmla="*/ 631479 w 1117266"/>
                <a:gd name="connsiteY5" fmla="*/ 614266 h 889979"/>
                <a:gd name="connsiteX6" fmla="*/ 500606 w 1117266"/>
                <a:gd name="connsiteY6" fmla="*/ 874989 h 889979"/>
                <a:gd name="connsiteX7" fmla="*/ 257039 w 1117266"/>
                <a:gd name="connsiteY7" fmla="*/ 672537 h 889979"/>
                <a:gd name="connsiteX8" fmla="*/ 0 w 1117266"/>
                <a:gd name="connsiteY8" fmla="*/ 889979 h 889979"/>
                <a:gd name="connsiteX0" fmla="*/ 0 w 1117266"/>
                <a:gd name="connsiteY0" fmla="*/ 889979 h 889979"/>
                <a:gd name="connsiteX1" fmla="*/ 273626 w 1117266"/>
                <a:gd name="connsiteY1" fmla="*/ 253558 h 889979"/>
                <a:gd name="connsiteX2" fmla="*/ 907144 w 1117266"/>
                <a:gd name="connsiteY2" fmla="*/ 0 h 889979"/>
                <a:gd name="connsiteX3" fmla="*/ 1117266 w 1117266"/>
                <a:gd name="connsiteY3" fmla="*/ 247841 h 889979"/>
                <a:gd name="connsiteX4" fmla="*/ 910602 w 1117266"/>
                <a:gd name="connsiteY4" fmla="*/ 500593 h 889979"/>
                <a:gd name="connsiteX5" fmla="*/ 631479 w 1117266"/>
                <a:gd name="connsiteY5" fmla="*/ 614266 h 889979"/>
                <a:gd name="connsiteX6" fmla="*/ 513101 w 1117266"/>
                <a:gd name="connsiteY6" fmla="*/ 884982 h 889979"/>
                <a:gd name="connsiteX7" fmla="*/ 257039 w 1117266"/>
                <a:gd name="connsiteY7" fmla="*/ 672537 h 889979"/>
                <a:gd name="connsiteX8" fmla="*/ 0 w 1117266"/>
                <a:gd name="connsiteY8" fmla="*/ 889979 h 889979"/>
                <a:gd name="connsiteX0" fmla="*/ 0 w 1117266"/>
                <a:gd name="connsiteY0" fmla="*/ 879986 h 879986"/>
                <a:gd name="connsiteX1" fmla="*/ 273626 w 1117266"/>
                <a:gd name="connsiteY1" fmla="*/ 243565 h 879986"/>
                <a:gd name="connsiteX2" fmla="*/ 874669 w 1117266"/>
                <a:gd name="connsiteY2" fmla="*/ 0 h 879986"/>
                <a:gd name="connsiteX3" fmla="*/ 1117266 w 1117266"/>
                <a:gd name="connsiteY3" fmla="*/ 237848 h 879986"/>
                <a:gd name="connsiteX4" fmla="*/ 910602 w 1117266"/>
                <a:gd name="connsiteY4" fmla="*/ 490600 h 879986"/>
                <a:gd name="connsiteX5" fmla="*/ 631479 w 1117266"/>
                <a:gd name="connsiteY5" fmla="*/ 604273 h 879986"/>
                <a:gd name="connsiteX6" fmla="*/ 513101 w 1117266"/>
                <a:gd name="connsiteY6" fmla="*/ 874989 h 879986"/>
                <a:gd name="connsiteX7" fmla="*/ 257039 w 1117266"/>
                <a:gd name="connsiteY7" fmla="*/ 662544 h 879986"/>
                <a:gd name="connsiteX8" fmla="*/ 0 w 1117266"/>
                <a:gd name="connsiteY8" fmla="*/ 879986 h 879986"/>
                <a:gd name="connsiteX0" fmla="*/ 0 w 1117266"/>
                <a:gd name="connsiteY0" fmla="*/ 879986 h 879986"/>
                <a:gd name="connsiteX1" fmla="*/ 273626 w 1117266"/>
                <a:gd name="connsiteY1" fmla="*/ 243565 h 879986"/>
                <a:gd name="connsiteX2" fmla="*/ 874669 w 1117266"/>
                <a:gd name="connsiteY2" fmla="*/ 0 h 879986"/>
                <a:gd name="connsiteX3" fmla="*/ 1117266 w 1117266"/>
                <a:gd name="connsiteY3" fmla="*/ 237848 h 879986"/>
                <a:gd name="connsiteX4" fmla="*/ 850641 w 1117266"/>
                <a:gd name="connsiteY4" fmla="*/ 498096 h 879986"/>
                <a:gd name="connsiteX5" fmla="*/ 631479 w 1117266"/>
                <a:gd name="connsiteY5" fmla="*/ 604273 h 879986"/>
                <a:gd name="connsiteX6" fmla="*/ 513101 w 1117266"/>
                <a:gd name="connsiteY6" fmla="*/ 874989 h 879986"/>
                <a:gd name="connsiteX7" fmla="*/ 257039 w 1117266"/>
                <a:gd name="connsiteY7" fmla="*/ 662544 h 879986"/>
                <a:gd name="connsiteX8" fmla="*/ 0 w 1117266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79986 h 879986"/>
                <a:gd name="connsiteX1" fmla="*/ 273626 w 1039817"/>
                <a:gd name="connsiteY1" fmla="*/ 243565 h 879986"/>
                <a:gd name="connsiteX2" fmla="*/ 874669 w 1039817"/>
                <a:gd name="connsiteY2" fmla="*/ 0 h 879986"/>
                <a:gd name="connsiteX3" fmla="*/ 1039817 w 1039817"/>
                <a:gd name="connsiteY3" fmla="*/ 230353 h 879986"/>
                <a:gd name="connsiteX4" fmla="*/ 850641 w 1039817"/>
                <a:gd name="connsiteY4" fmla="*/ 498096 h 879986"/>
                <a:gd name="connsiteX5" fmla="*/ 631479 w 1039817"/>
                <a:gd name="connsiteY5" fmla="*/ 604273 h 879986"/>
                <a:gd name="connsiteX6" fmla="*/ 513101 w 1039817"/>
                <a:gd name="connsiteY6" fmla="*/ 874989 h 879986"/>
                <a:gd name="connsiteX7" fmla="*/ 257039 w 1039817"/>
                <a:gd name="connsiteY7" fmla="*/ 662544 h 879986"/>
                <a:gd name="connsiteX8" fmla="*/ 0 w 1039817"/>
                <a:gd name="connsiteY8" fmla="*/ 879986 h 879986"/>
                <a:gd name="connsiteX0" fmla="*/ 0 w 1039817"/>
                <a:gd name="connsiteY0" fmla="*/ 867494 h 867494"/>
                <a:gd name="connsiteX1" fmla="*/ 273626 w 1039817"/>
                <a:gd name="connsiteY1" fmla="*/ 231073 h 867494"/>
                <a:gd name="connsiteX2" fmla="*/ 852187 w 1039817"/>
                <a:gd name="connsiteY2" fmla="*/ 0 h 867494"/>
                <a:gd name="connsiteX3" fmla="*/ 1039817 w 1039817"/>
                <a:gd name="connsiteY3" fmla="*/ 217861 h 867494"/>
                <a:gd name="connsiteX4" fmla="*/ 850641 w 1039817"/>
                <a:gd name="connsiteY4" fmla="*/ 485604 h 867494"/>
                <a:gd name="connsiteX5" fmla="*/ 631479 w 1039817"/>
                <a:gd name="connsiteY5" fmla="*/ 591781 h 867494"/>
                <a:gd name="connsiteX6" fmla="*/ 513101 w 1039817"/>
                <a:gd name="connsiteY6" fmla="*/ 862497 h 867494"/>
                <a:gd name="connsiteX7" fmla="*/ 257039 w 1039817"/>
                <a:gd name="connsiteY7" fmla="*/ 650052 h 867494"/>
                <a:gd name="connsiteX8" fmla="*/ 0 w 1039817"/>
                <a:gd name="connsiteY8" fmla="*/ 867494 h 867494"/>
                <a:gd name="connsiteX0" fmla="*/ 0 w 1039817"/>
                <a:gd name="connsiteY0" fmla="*/ 859999 h 859999"/>
                <a:gd name="connsiteX1" fmla="*/ 273626 w 1039817"/>
                <a:gd name="connsiteY1" fmla="*/ 223578 h 859999"/>
                <a:gd name="connsiteX2" fmla="*/ 859685 w 1039817"/>
                <a:gd name="connsiteY2" fmla="*/ 0 h 859999"/>
                <a:gd name="connsiteX3" fmla="*/ 1039817 w 1039817"/>
                <a:gd name="connsiteY3" fmla="*/ 210366 h 859999"/>
                <a:gd name="connsiteX4" fmla="*/ 850641 w 1039817"/>
                <a:gd name="connsiteY4" fmla="*/ 478109 h 859999"/>
                <a:gd name="connsiteX5" fmla="*/ 631479 w 1039817"/>
                <a:gd name="connsiteY5" fmla="*/ 584286 h 859999"/>
                <a:gd name="connsiteX6" fmla="*/ 513101 w 1039817"/>
                <a:gd name="connsiteY6" fmla="*/ 855002 h 859999"/>
                <a:gd name="connsiteX7" fmla="*/ 257039 w 1039817"/>
                <a:gd name="connsiteY7" fmla="*/ 642557 h 859999"/>
                <a:gd name="connsiteX8" fmla="*/ 0 w 1039817"/>
                <a:gd name="connsiteY8" fmla="*/ 859999 h 859999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57039 w 1039817"/>
                <a:gd name="connsiteY7" fmla="*/ 645056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41917 w 1039817"/>
                <a:gd name="connsiteY7" fmla="*/ 659659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54519 w 1039817"/>
                <a:gd name="connsiteY7" fmla="*/ 654791 h 862498"/>
                <a:gd name="connsiteX8" fmla="*/ 0 w 1039817"/>
                <a:gd name="connsiteY8" fmla="*/ 862498 h 862498"/>
                <a:gd name="connsiteX0" fmla="*/ 0 w 1039817"/>
                <a:gd name="connsiteY0" fmla="*/ 862498 h 862498"/>
                <a:gd name="connsiteX1" fmla="*/ 273626 w 1039817"/>
                <a:gd name="connsiteY1" fmla="*/ 226077 h 862498"/>
                <a:gd name="connsiteX2" fmla="*/ 864681 w 1039817"/>
                <a:gd name="connsiteY2" fmla="*/ 0 h 862498"/>
                <a:gd name="connsiteX3" fmla="*/ 1039817 w 1039817"/>
                <a:gd name="connsiteY3" fmla="*/ 212865 h 862498"/>
                <a:gd name="connsiteX4" fmla="*/ 850641 w 1039817"/>
                <a:gd name="connsiteY4" fmla="*/ 480608 h 862498"/>
                <a:gd name="connsiteX5" fmla="*/ 631479 w 1039817"/>
                <a:gd name="connsiteY5" fmla="*/ 586785 h 862498"/>
                <a:gd name="connsiteX6" fmla="*/ 513101 w 1039817"/>
                <a:gd name="connsiteY6" fmla="*/ 857501 h 862498"/>
                <a:gd name="connsiteX7" fmla="*/ 246958 w 1039817"/>
                <a:gd name="connsiteY7" fmla="*/ 659659 h 862498"/>
                <a:gd name="connsiteX8" fmla="*/ 0 w 1039817"/>
                <a:gd name="connsiteY8" fmla="*/ 862498 h 862498"/>
                <a:gd name="connsiteX0" fmla="*/ 0 w 1037296"/>
                <a:gd name="connsiteY0" fmla="*/ 847895 h 857501"/>
                <a:gd name="connsiteX1" fmla="*/ 271105 w 1037296"/>
                <a:gd name="connsiteY1" fmla="*/ 226077 h 857501"/>
                <a:gd name="connsiteX2" fmla="*/ 862160 w 1037296"/>
                <a:gd name="connsiteY2" fmla="*/ 0 h 857501"/>
                <a:gd name="connsiteX3" fmla="*/ 1037296 w 1037296"/>
                <a:gd name="connsiteY3" fmla="*/ 212865 h 857501"/>
                <a:gd name="connsiteX4" fmla="*/ 848120 w 1037296"/>
                <a:gd name="connsiteY4" fmla="*/ 480608 h 857501"/>
                <a:gd name="connsiteX5" fmla="*/ 628958 w 1037296"/>
                <a:gd name="connsiteY5" fmla="*/ 586785 h 857501"/>
                <a:gd name="connsiteX6" fmla="*/ 510580 w 1037296"/>
                <a:gd name="connsiteY6" fmla="*/ 857501 h 857501"/>
                <a:gd name="connsiteX7" fmla="*/ 244437 w 1037296"/>
                <a:gd name="connsiteY7" fmla="*/ 659659 h 857501"/>
                <a:gd name="connsiteX8" fmla="*/ 0 w 1037296"/>
                <a:gd name="connsiteY8" fmla="*/ 847895 h 857501"/>
                <a:gd name="connsiteX0" fmla="*/ 0 w 1037296"/>
                <a:gd name="connsiteY0" fmla="*/ 847895 h 847895"/>
                <a:gd name="connsiteX1" fmla="*/ 271105 w 1037296"/>
                <a:gd name="connsiteY1" fmla="*/ 226077 h 847895"/>
                <a:gd name="connsiteX2" fmla="*/ 862160 w 1037296"/>
                <a:gd name="connsiteY2" fmla="*/ 0 h 847895"/>
                <a:gd name="connsiteX3" fmla="*/ 1037296 w 1037296"/>
                <a:gd name="connsiteY3" fmla="*/ 212865 h 847895"/>
                <a:gd name="connsiteX4" fmla="*/ 848120 w 1037296"/>
                <a:gd name="connsiteY4" fmla="*/ 480608 h 847895"/>
                <a:gd name="connsiteX5" fmla="*/ 628958 w 1037296"/>
                <a:gd name="connsiteY5" fmla="*/ 586785 h 847895"/>
                <a:gd name="connsiteX6" fmla="*/ 503019 w 1037296"/>
                <a:gd name="connsiteY6" fmla="*/ 842898 h 847895"/>
                <a:gd name="connsiteX7" fmla="*/ 244437 w 1037296"/>
                <a:gd name="connsiteY7" fmla="*/ 659659 h 847895"/>
                <a:gd name="connsiteX8" fmla="*/ 0 w 1037296"/>
                <a:gd name="connsiteY8" fmla="*/ 847895 h 847895"/>
                <a:gd name="connsiteX0" fmla="*/ 0 w 1037296"/>
                <a:gd name="connsiteY0" fmla="*/ 847895 h 847895"/>
                <a:gd name="connsiteX1" fmla="*/ 271105 w 1037296"/>
                <a:gd name="connsiteY1" fmla="*/ 226077 h 847895"/>
                <a:gd name="connsiteX2" fmla="*/ 862160 w 1037296"/>
                <a:gd name="connsiteY2" fmla="*/ 0 h 847895"/>
                <a:gd name="connsiteX3" fmla="*/ 1037296 w 1037296"/>
                <a:gd name="connsiteY3" fmla="*/ 212865 h 847895"/>
                <a:gd name="connsiteX4" fmla="*/ 848120 w 1037296"/>
                <a:gd name="connsiteY4" fmla="*/ 480608 h 847895"/>
                <a:gd name="connsiteX5" fmla="*/ 628958 w 1037296"/>
                <a:gd name="connsiteY5" fmla="*/ 586785 h 847895"/>
                <a:gd name="connsiteX6" fmla="*/ 500501 w 1037296"/>
                <a:gd name="connsiteY6" fmla="*/ 847766 h 847895"/>
                <a:gd name="connsiteX7" fmla="*/ 244437 w 1037296"/>
                <a:gd name="connsiteY7" fmla="*/ 659659 h 847895"/>
                <a:gd name="connsiteX8" fmla="*/ 0 w 1037296"/>
                <a:gd name="connsiteY8" fmla="*/ 847895 h 847895"/>
                <a:gd name="connsiteX0" fmla="*/ 0 w 1037296"/>
                <a:gd name="connsiteY0" fmla="*/ 847895 h 850200"/>
                <a:gd name="connsiteX1" fmla="*/ 271105 w 1037296"/>
                <a:gd name="connsiteY1" fmla="*/ 226077 h 850200"/>
                <a:gd name="connsiteX2" fmla="*/ 862160 w 1037296"/>
                <a:gd name="connsiteY2" fmla="*/ 0 h 850200"/>
                <a:gd name="connsiteX3" fmla="*/ 1037296 w 1037296"/>
                <a:gd name="connsiteY3" fmla="*/ 212865 h 850200"/>
                <a:gd name="connsiteX4" fmla="*/ 848120 w 1037296"/>
                <a:gd name="connsiteY4" fmla="*/ 480608 h 850200"/>
                <a:gd name="connsiteX5" fmla="*/ 628958 w 1037296"/>
                <a:gd name="connsiteY5" fmla="*/ 586785 h 850200"/>
                <a:gd name="connsiteX6" fmla="*/ 500504 w 1037296"/>
                <a:gd name="connsiteY6" fmla="*/ 850200 h 850200"/>
                <a:gd name="connsiteX7" fmla="*/ 244437 w 1037296"/>
                <a:gd name="connsiteY7" fmla="*/ 659659 h 850200"/>
                <a:gd name="connsiteX8" fmla="*/ 0 w 1037296"/>
                <a:gd name="connsiteY8" fmla="*/ 847895 h 850200"/>
                <a:gd name="connsiteX0" fmla="*/ 0 w 1037296"/>
                <a:gd name="connsiteY0" fmla="*/ 847895 h 850200"/>
                <a:gd name="connsiteX1" fmla="*/ 276148 w 1037296"/>
                <a:gd name="connsiteY1" fmla="*/ 238246 h 850200"/>
                <a:gd name="connsiteX2" fmla="*/ 862160 w 1037296"/>
                <a:gd name="connsiteY2" fmla="*/ 0 h 850200"/>
                <a:gd name="connsiteX3" fmla="*/ 1037296 w 1037296"/>
                <a:gd name="connsiteY3" fmla="*/ 212865 h 850200"/>
                <a:gd name="connsiteX4" fmla="*/ 848120 w 1037296"/>
                <a:gd name="connsiteY4" fmla="*/ 480608 h 850200"/>
                <a:gd name="connsiteX5" fmla="*/ 628958 w 1037296"/>
                <a:gd name="connsiteY5" fmla="*/ 586785 h 850200"/>
                <a:gd name="connsiteX6" fmla="*/ 500504 w 1037296"/>
                <a:gd name="connsiteY6" fmla="*/ 850200 h 850200"/>
                <a:gd name="connsiteX7" fmla="*/ 244437 w 1037296"/>
                <a:gd name="connsiteY7" fmla="*/ 659659 h 850200"/>
                <a:gd name="connsiteX8" fmla="*/ 0 w 1037296"/>
                <a:gd name="connsiteY8" fmla="*/ 847895 h 850200"/>
                <a:gd name="connsiteX0" fmla="*/ 0 w 1037296"/>
                <a:gd name="connsiteY0" fmla="*/ 847901 h 850206"/>
                <a:gd name="connsiteX1" fmla="*/ 276148 w 1037296"/>
                <a:gd name="connsiteY1" fmla="*/ 238252 h 850206"/>
                <a:gd name="connsiteX2" fmla="*/ 862160 w 1037296"/>
                <a:gd name="connsiteY2" fmla="*/ 6 h 850206"/>
                <a:gd name="connsiteX3" fmla="*/ 1037296 w 1037296"/>
                <a:gd name="connsiteY3" fmla="*/ 212871 h 850206"/>
                <a:gd name="connsiteX4" fmla="*/ 848120 w 1037296"/>
                <a:gd name="connsiteY4" fmla="*/ 480614 h 850206"/>
                <a:gd name="connsiteX5" fmla="*/ 628958 w 1037296"/>
                <a:gd name="connsiteY5" fmla="*/ 586791 h 850206"/>
                <a:gd name="connsiteX6" fmla="*/ 500504 w 1037296"/>
                <a:gd name="connsiteY6" fmla="*/ 850206 h 850206"/>
                <a:gd name="connsiteX7" fmla="*/ 244437 w 1037296"/>
                <a:gd name="connsiteY7" fmla="*/ 659665 h 850206"/>
                <a:gd name="connsiteX8" fmla="*/ 0 w 1037296"/>
                <a:gd name="connsiteY8" fmla="*/ 847901 h 850206"/>
                <a:gd name="connsiteX0" fmla="*/ 0 w 1037296"/>
                <a:gd name="connsiteY0" fmla="*/ 848622 h 850927"/>
                <a:gd name="connsiteX1" fmla="*/ 276148 w 1037296"/>
                <a:gd name="connsiteY1" fmla="*/ 238973 h 850927"/>
                <a:gd name="connsiteX2" fmla="*/ 862160 w 1037296"/>
                <a:gd name="connsiteY2" fmla="*/ 727 h 850927"/>
                <a:gd name="connsiteX3" fmla="*/ 1037296 w 1037296"/>
                <a:gd name="connsiteY3" fmla="*/ 213592 h 850927"/>
                <a:gd name="connsiteX4" fmla="*/ 848120 w 1037296"/>
                <a:gd name="connsiteY4" fmla="*/ 481335 h 850927"/>
                <a:gd name="connsiteX5" fmla="*/ 628958 w 1037296"/>
                <a:gd name="connsiteY5" fmla="*/ 587512 h 850927"/>
                <a:gd name="connsiteX6" fmla="*/ 500504 w 1037296"/>
                <a:gd name="connsiteY6" fmla="*/ 850927 h 850927"/>
                <a:gd name="connsiteX7" fmla="*/ 244437 w 1037296"/>
                <a:gd name="connsiteY7" fmla="*/ 660386 h 850927"/>
                <a:gd name="connsiteX8" fmla="*/ 0 w 1037296"/>
                <a:gd name="connsiteY8" fmla="*/ 848622 h 850927"/>
                <a:gd name="connsiteX0" fmla="*/ 0 w 1037296"/>
                <a:gd name="connsiteY0" fmla="*/ 849329 h 851634"/>
                <a:gd name="connsiteX1" fmla="*/ 276148 w 1037296"/>
                <a:gd name="connsiteY1" fmla="*/ 239680 h 851634"/>
                <a:gd name="connsiteX2" fmla="*/ 862160 w 1037296"/>
                <a:gd name="connsiteY2" fmla="*/ 1434 h 851634"/>
                <a:gd name="connsiteX3" fmla="*/ 1037296 w 1037296"/>
                <a:gd name="connsiteY3" fmla="*/ 214299 h 851634"/>
                <a:gd name="connsiteX4" fmla="*/ 848120 w 1037296"/>
                <a:gd name="connsiteY4" fmla="*/ 482042 h 851634"/>
                <a:gd name="connsiteX5" fmla="*/ 628958 w 1037296"/>
                <a:gd name="connsiteY5" fmla="*/ 588219 h 851634"/>
                <a:gd name="connsiteX6" fmla="*/ 500504 w 1037296"/>
                <a:gd name="connsiteY6" fmla="*/ 851634 h 851634"/>
                <a:gd name="connsiteX7" fmla="*/ 244437 w 1037296"/>
                <a:gd name="connsiteY7" fmla="*/ 661093 h 851634"/>
                <a:gd name="connsiteX8" fmla="*/ 0 w 1037296"/>
                <a:gd name="connsiteY8" fmla="*/ 849329 h 851634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28958 w 1037296"/>
                <a:gd name="connsiteY5" fmla="*/ 586867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41562 w 1037296"/>
                <a:gd name="connsiteY5" fmla="*/ 579565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41562 w 1037296"/>
                <a:gd name="connsiteY5" fmla="*/ 579565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34004 w 1037296"/>
                <a:gd name="connsiteY5" fmla="*/ 577130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7296"/>
                <a:gd name="connsiteY0" fmla="*/ 847977 h 850282"/>
                <a:gd name="connsiteX1" fmla="*/ 276148 w 1037296"/>
                <a:gd name="connsiteY1" fmla="*/ 238328 h 850282"/>
                <a:gd name="connsiteX2" fmla="*/ 862160 w 1037296"/>
                <a:gd name="connsiteY2" fmla="*/ 82 h 850282"/>
                <a:gd name="connsiteX3" fmla="*/ 1037296 w 1037296"/>
                <a:gd name="connsiteY3" fmla="*/ 212947 h 850282"/>
                <a:gd name="connsiteX4" fmla="*/ 848120 w 1037296"/>
                <a:gd name="connsiteY4" fmla="*/ 480690 h 850282"/>
                <a:gd name="connsiteX5" fmla="*/ 634004 w 1037296"/>
                <a:gd name="connsiteY5" fmla="*/ 577130 h 850282"/>
                <a:gd name="connsiteX6" fmla="*/ 500504 w 1037296"/>
                <a:gd name="connsiteY6" fmla="*/ 850282 h 850282"/>
                <a:gd name="connsiteX7" fmla="*/ 244437 w 1037296"/>
                <a:gd name="connsiteY7" fmla="*/ 659741 h 850282"/>
                <a:gd name="connsiteX8" fmla="*/ 0 w 1037296"/>
                <a:gd name="connsiteY8" fmla="*/ 847977 h 850282"/>
                <a:gd name="connsiteX0" fmla="*/ 0 w 1034897"/>
                <a:gd name="connsiteY0" fmla="*/ 847977 h 850282"/>
                <a:gd name="connsiteX1" fmla="*/ 276148 w 1034897"/>
                <a:gd name="connsiteY1" fmla="*/ 238328 h 850282"/>
                <a:gd name="connsiteX2" fmla="*/ 862160 w 1034897"/>
                <a:gd name="connsiteY2" fmla="*/ 82 h 850282"/>
                <a:gd name="connsiteX3" fmla="*/ 1034897 w 1034897"/>
                <a:gd name="connsiteY3" fmla="*/ 222226 h 850282"/>
                <a:gd name="connsiteX4" fmla="*/ 848120 w 1034897"/>
                <a:gd name="connsiteY4" fmla="*/ 480690 h 850282"/>
                <a:gd name="connsiteX5" fmla="*/ 634004 w 1034897"/>
                <a:gd name="connsiteY5" fmla="*/ 577130 h 850282"/>
                <a:gd name="connsiteX6" fmla="*/ 500504 w 1034897"/>
                <a:gd name="connsiteY6" fmla="*/ 850282 h 850282"/>
                <a:gd name="connsiteX7" fmla="*/ 244437 w 1034897"/>
                <a:gd name="connsiteY7" fmla="*/ 659741 h 850282"/>
                <a:gd name="connsiteX8" fmla="*/ 0 w 1034897"/>
                <a:gd name="connsiteY8" fmla="*/ 847977 h 850282"/>
                <a:gd name="connsiteX0" fmla="*/ 0 w 1034897"/>
                <a:gd name="connsiteY0" fmla="*/ 850294 h 852599"/>
                <a:gd name="connsiteX1" fmla="*/ 276148 w 1034897"/>
                <a:gd name="connsiteY1" fmla="*/ 240645 h 852599"/>
                <a:gd name="connsiteX2" fmla="*/ 847749 w 1034897"/>
                <a:gd name="connsiteY2" fmla="*/ 79 h 852599"/>
                <a:gd name="connsiteX3" fmla="*/ 1034897 w 1034897"/>
                <a:gd name="connsiteY3" fmla="*/ 224543 h 852599"/>
                <a:gd name="connsiteX4" fmla="*/ 848120 w 1034897"/>
                <a:gd name="connsiteY4" fmla="*/ 483007 h 852599"/>
                <a:gd name="connsiteX5" fmla="*/ 634004 w 1034897"/>
                <a:gd name="connsiteY5" fmla="*/ 579447 h 852599"/>
                <a:gd name="connsiteX6" fmla="*/ 500504 w 1034897"/>
                <a:gd name="connsiteY6" fmla="*/ 852599 h 852599"/>
                <a:gd name="connsiteX7" fmla="*/ 244437 w 1034897"/>
                <a:gd name="connsiteY7" fmla="*/ 662058 h 852599"/>
                <a:gd name="connsiteX8" fmla="*/ 0 w 1034897"/>
                <a:gd name="connsiteY8" fmla="*/ 850294 h 852599"/>
                <a:gd name="connsiteX0" fmla="*/ 0 w 1034897"/>
                <a:gd name="connsiteY0" fmla="*/ 850215 h 852520"/>
                <a:gd name="connsiteX1" fmla="*/ 276148 w 1034897"/>
                <a:gd name="connsiteY1" fmla="*/ 240566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50215 h 852520"/>
                <a:gd name="connsiteX1" fmla="*/ 276148 w 1034897"/>
                <a:gd name="connsiteY1" fmla="*/ 240566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50215 h 852520"/>
                <a:gd name="connsiteX1" fmla="*/ 280952 w 1034897"/>
                <a:gd name="connsiteY1" fmla="*/ 242885 h 852520"/>
                <a:gd name="connsiteX2" fmla="*/ 847749 w 1034897"/>
                <a:gd name="connsiteY2" fmla="*/ 0 h 852520"/>
                <a:gd name="connsiteX3" fmla="*/ 1034897 w 1034897"/>
                <a:gd name="connsiteY3" fmla="*/ 224464 h 852520"/>
                <a:gd name="connsiteX4" fmla="*/ 848120 w 1034897"/>
                <a:gd name="connsiteY4" fmla="*/ 482928 h 852520"/>
                <a:gd name="connsiteX5" fmla="*/ 634004 w 1034897"/>
                <a:gd name="connsiteY5" fmla="*/ 579368 h 852520"/>
                <a:gd name="connsiteX6" fmla="*/ 500504 w 1034897"/>
                <a:gd name="connsiteY6" fmla="*/ 852520 h 852520"/>
                <a:gd name="connsiteX7" fmla="*/ 244437 w 1034897"/>
                <a:gd name="connsiteY7" fmla="*/ 661979 h 852520"/>
                <a:gd name="connsiteX8" fmla="*/ 0 w 1034897"/>
                <a:gd name="connsiteY8" fmla="*/ 850215 h 852520"/>
                <a:gd name="connsiteX0" fmla="*/ 0 w 1034897"/>
                <a:gd name="connsiteY0" fmla="*/ 838616 h 840921"/>
                <a:gd name="connsiteX1" fmla="*/ 280952 w 1034897"/>
                <a:gd name="connsiteY1" fmla="*/ 231286 h 840921"/>
                <a:gd name="connsiteX2" fmla="*/ 850152 w 1034897"/>
                <a:gd name="connsiteY2" fmla="*/ 0 h 840921"/>
                <a:gd name="connsiteX3" fmla="*/ 1034897 w 1034897"/>
                <a:gd name="connsiteY3" fmla="*/ 212865 h 840921"/>
                <a:gd name="connsiteX4" fmla="*/ 848120 w 1034897"/>
                <a:gd name="connsiteY4" fmla="*/ 471329 h 840921"/>
                <a:gd name="connsiteX5" fmla="*/ 634004 w 1034897"/>
                <a:gd name="connsiteY5" fmla="*/ 567769 h 840921"/>
                <a:gd name="connsiteX6" fmla="*/ 500504 w 1034897"/>
                <a:gd name="connsiteY6" fmla="*/ 840921 h 840921"/>
                <a:gd name="connsiteX7" fmla="*/ 244437 w 1034897"/>
                <a:gd name="connsiteY7" fmla="*/ 650380 h 840921"/>
                <a:gd name="connsiteX8" fmla="*/ 0 w 1034897"/>
                <a:gd name="connsiteY8" fmla="*/ 838616 h 840921"/>
                <a:gd name="connsiteX0" fmla="*/ 0 w 1034897"/>
                <a:gd name="connsiteY0" fmla="*/ 840017 h 842322"/>
                <a:gd name="connsiteX1" fmla="*/ 280952 w 1034897"/>
                <a:gd name="connsiteY1" fmla="*/ 232687 h 842322"/>
                <a:gd name="connsiteX2" fmla="*/ 850152 w 1034897"/>
                <a:gd name="connsiteY2" fmla="*/ 1401 h 842322"/>
                <a:gd name="connsiteX3" fmla="*/ 1034897 w 1034897"/>
                <a:gd name="connsiteY3" fmla="*/ 214266 h 842322"/>
                <a:gd name="connsiteX4" fmla="*/ 848120 w 1034897"/>
                <a:gd name="connsiteY4" fmla="*/ 472730 h 842322"/>
                <a:gd name="connsiteX5" fmla="*/ 634004 w 1034897"/>
                <a:gd name="connsiteY5" fmla="*/ 569170 h 842322"/>
                <a:gd name="connsiteX6" fmla="*/ 500504 w 1034897"/>
                <a:gd name="connsiteY6" fmla="*/ 842322 h 842322"/>
                <a:gd name="connsiteX7" fmla="*/ 244437 w 1034897"/>
                <a:gd name="connsiteY7" fmla="*/ 651781 h 842322"/>
                <a:gd name="connsiteX8" fmla="*/ 0 w 1034897"/>
                <a:gd name="connsiteY8" fmla="*/ 840017 h 842322"/>
                <a:gd name="connsiteX0" fmla="*/ 0 w 1037297"/>
                <a:gd name="connsiteY0" fmla="*/ 853962 h 853962"/>
                <a:gd name="connsiteX1" fmla="*/ 283352 w 1037297"/>
                <a:gd name="connsiteY1" fmla="*/ 232713 h 853962"/>
                <a:gd name="connsiteX2" fmla="*/ 852552 w 1037297"/>
                <a:gd name="connsiteY2" fmla="*/ 1427 h 853962"/>
                <a:gd name="connsiteX3" fmla="*/ 1037297 w 1037297"/>
                <a:gd name="connsiteY3" fmla="*/ 214292 h 853962"/>
                <a:gd name="connsiteX4" fmla="*/ 850520 w 1037297"/>
                <a:gd name="connsiteY4" fmla="*/ 472756 h 853962"/>
                <a:gd name="connsiteX5" fmla="*/ 636404 w 1037297"/>
                <a:gd name="connsiteY5" fmla="*/ 569196 h 853962"/>
                <a:gd name="connsiteX6" fmla="*/ 502904 w 1037297"/>
                <a:gd name="connsiteY6" fmla="*/ 842348 h 853962"/>
                <a:gd name="connsiteX7" fmla="*/ 246837 w 1037297"/>
                <a:gd name="connsiteY7" fmla="*/ 651807 h 853962"/>
                <a:gd name="connsiteX8" fmla="*/ 0 w 1037297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234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3 w 1037294"/>
                <a:gd name="connsiteY6" fmla="*/ 851627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3 w 1037294"/>
                <a:gd name="connsiteY6" fmla="*/ 851627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498097 w 1037294"/>
                <a:gd name="connsiteY6" fmla="*/ 84698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002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2901 w 1037294"/>
                <a:gd name="connsiteY6" fmla="*/ 84002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46834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51639 w 1037294"/>
                <a:gd name="connsiteY7" fmla="*/ 651807 h 853962"/>
                <a:gd name="connsiteX8" fmla="*/ 0 w 1037294"/>
                <a:gd name="connsiteY8" fmla="*/ 853962 h 853962"/>
                <a:gd name="connsiteX0" fmla="*/ 0 w 1037294"/>
                <a:gd name="connsiteY0" fmla="*/ 853962 h 853962"/>
                <a:gd name="connsiteX1" fmla="*/ 283349 w 1037294"/>
                <a:gd name="connsiteY1" fmla="*/ 232713 h 853962"/>
                <a:gd name="connsiteX2" fmla="*/ 852549 w 1037294"/>
                <a:gd name="connsiteY2" fmla="*/ 1427 h 853962"/>
                <a:gd name="connsiteX3" fmla="*/ 1037294 w 1037294"/>
                <a:gd name="connsiteY3" fmla="*/ 214292 h 853962"/>
                <a:gd name="connsiteX4" fmla="*/ 850517 w 1037294"/>
                <a:gd name="connsiteY4" fmla="*/ 472756 h 853962"/>
                <a:gd name="connsiteX5" fmla="*/ 636401 w 1037294"/>
                <a:gd name="connsiteY5" fmla="*/ 569196 h 853962"/>
                <a:gd name="connsiteX6" fmla="*/ 505304 w 1037294"/>
                <a:gd name="connsiteY6" fmla="*/ 846988 h 853962"/>
                <a:gd name="connsiteX7" fmla="*/ 249236 w 1037294"/>
                <a:gd name="connsiteY7" fmla="*/ 651807 h 853962"/>
                <a:gd name="connsiteX8" fmla="*/ 0 w 1037294"/>
                <a:gd name="connsiteY8" fmla="*/ 853962 h 85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294" h="853962">
                  <a:moveTo>
                    <a:pt x="0" y="853962"/>
                  </a:moveTo>
                  <a:cubicBezTo>
                    <a:pt x="0" y="614028"/>
                    <a:pt x="141258" y="374802"/>
                    <a:pt x="283349" y="232713"/>
                  </a:cubicBezTo>
                  <a:cubicBezTo>
                    <a:pt x="425441" y="90624"/>
                    <a:pt x="739321" y="-13520"/>
                    <a:pt x="852549" y="1427"/>
                  </a:cubicBezTo>
                  <a:lnTo>
                    <a:pt x="1037294" y="214292"/>
                  </a:lnTo>
                  <a:cubicBezTo>
                    <a:pt x="963495" y="317702"/>
                    <a:pt x="931269" y="358699"/>
                    <a:pt x="850517" y="472756"/>
                  </a:cubicBezTo>
                  <a:cubicBezTo>
                    <a:pt x="786374" y="471926"/>
                    <a:pt x="710571" y="495614"/>
                    <a:pt x="636401" y="569196"/>
                  </a:cubicBezTo>
                  <a:cubicBezTo>
                    <a:pt x="562232" y="642778"/>
                    <a:pt x="517328" y="695286"/>
                    <a:pt x="505304" y="846988"/>
                  </a:cubicBezTo>
                  <a:lnTo>
                    <a:pt x="249236" y="651807"/>
                  </a:lnTo>
                  <a:cubicBezTo>
                    <a:pt x="152546" y="721512"/>
                    <a:pt x="82278" y="779617"/>
                    <a:pt x="0" y="85396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50" name="Freeform 5"/>
            <p:cNvSpPr>
              <a:spLocks noChangeAspect="1" noEditPoints="1"/>
            </p:cNvSpPr>
            <p:nvPr/>
          </p:nvSpPr>
          <p:spPr bwMode="auto">
            <a:xfrm>
              <a:off x="5812493" y="3274804"/>
              <a:ext cx="309435" cy="423595"/>
            </a:xfrm>
            <a:custGeom>
              <a:avLst/>
              <a:gdLst>
                <a:gd name="T0" fmla="*/ 107 w 214"/>
                <a:gd name="T1" fmla="*/ 40 h 294"/>
                <a:gd name="T2" fmla="*/ 107 w 214"/>
                <a:gd name="T3" fmla="*/ 0 h 294"/>
                <a:gd name="T4" fmla="*/ 54 w 214"/>
                <a:gd name="T5" fmla="*/ 54 h 294"/>
                <a:gd name="T6" fmla="*/ 107 w 214"/>
                <a:gd name="T7" fmla="*/ 107 h 294"/>
                <a:gd name="T8" fmla="*/ 107 w 214"/>
                <a:gd name="T9" fmla="*/ 67 h 294"/>
                <a:gd name="T10" fmla="*/ 187 w 214"/>
                <a:gd name="T11" fmla="*/ 147 h 294"/>
                <a:gd name="T12" fmla="*/ 178 w 214"/>
                <a:gd name="T13" fmla="*/ 184 h 294"/>
                <a:gd name="T14" fmla="*/ 197 w 214"/>
                <a:gd name="T15" fmla="*/ 204 h 294"/>
                <a:gd name="T16" fmla="*/ 214 w 214"/>
                <a:gd name="T17" fmla="*/ 147 h 294"/>
                <a:gd name="T18" fmla="*/ 107 w 214"/>
                <a:gd name="T19" fmla="*/ 40 h 294"/>
                <a:gd name="T20" fmla="*/ 107 w 214"/>
                <a:gd name="T21" fmla="*/ 227 h 294"/>
                <a:gd name="T22" fmla="*/ 27 w 214"/>
                <a:gd name="T23" fmla="*/ 147 h 294"/>
                <a:gd name="T24" fmla="*/ 36 w 214"/>
                <a:gd name="T25" fmla="*/ 110 h 294"/>
                <a:gd name="T26" fmla="*/ 17 w 214"/>
                <a:gd name="T27" fmla="*/ 90 h 294"/>
                <a:gd name="T28" fmla="*/ 0 w 214"/>
                <a:gd name="T29" fmla="*/ 147 h 294"/>
                <a:gd name="T30" fmla="*/ 107 w 214"/>
                <a:gd name="T31" fmla="*/ 254 h 294"/>
                <a:gd name="T32" fmla="*/ 107 w 214"/>
                <a:gd name="T33" fmla="*/ 294 h 294"/>
                <a:gd name="T34" fmla="*/ 160 w 214"/>
                <a:gd name="T35" fmla="*/ 240 h 294"/>
                <a:gd name="T36" fmla="*/ 107 w 214"/>
                <a:gd name="T37" fmla="*/ 187 h 294"/>
                <a:gd name="T38" fmla="*/ 107 w 214"/>
                <a:gd name="T39" fmla="*/ 22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4" h="294">
                  <a:moveTo>
                    <a:pt x="107" y="40"/>
                  </a:moveTo>
                  <a:lnTo>
                    <a:pt x="107" y="0"/>
                  </a:lnTo>
                  <a:lnTo>
                    <a:pt x="54" y="54"/>
                  </a:lnTo>
                  <a:lnTo>
                    <a:pt x="107" y="107"/>
                  </a:lnTo>
                  <a:lnTo>
                    <a:pt x="107" y="67"/>
                  </a:lnTo>
                  <a:cubicBezTo>
                    <a:pt x="151" y="67"/>
                    <a:pt x="187" y="103"/>
                    <a:pt x="187" y="147"/>
                  </a:cubicBezTo>
                  <a:cubicBezTo>
                    <a:pt x="187" y="160"/>
                    <a:pt x="184" y="173"/>
                    <a:pt x="178" y="184"/>
                  </a:cubicBezTo>
                  <a:lnTo>
                    <a:pt x="197" y="204"/>
                  </a:lnTo>
                  <a:cubicBezTo>
                    <a:pt x="208" y="187"/>
                    <a:pt x="214" y="168"/>
                    <a:pt x="214" y="147"/>
                  </a:cubicBezTo>
                  <a:cubicBezTo>
                    <a:pt x="214" y="88"/>
                    <a:pt x="166" y="40"/>
                    <a:pt x="107" y="40"/>
                  </a:cubicBezTo>
                  <a:close/>
                  <a:moveTo>
                    <a:pt x="107" y="227"/>
                  </a:moveTo>
                  <a:cubicBezTo>
                    <a:pt x="63" y="227"/>
                    <a:pt x="27" y="191"/>
                    <a:pt x="27" y="147"/>
                  </a:cubicBezTo>
                  <a:cubicBezTo>
                    <a:pt x="27" y="134"/>
                    <a:pt x="30" y="121"/>
                    <a:pt x="36" y="110"/>
                  </a:cubicBezTo>
                  <a:lnTo>
                    <a:pt x="17" y="90"/>
                  </a:lnTo>
                  <a:cubicBezTo>
                    <a:pt x="6" y="107"/>
                    <a:pt x="0" y="126"/>
                    <a:pt x="0" y="147"/>
                  </a:cubicBezTo>
                  <a:cubicBezTo>
                    <a:pt x="0" y="206"/>
                    <a:pt x="48" y="254"/>
                    <a:pt x="107" y="254"/>
                  </a:cubicBezTo>
                  <a:lnTo>
                    <a:pt x="107" y="294"/>
                  </a:lnTo>
                  <a:lnTo>
                    <a:pt x="160" y="240"/>
                  </a:lnTo>
                  <a:lnTo>
                    <a:pt x="107" y="187"/>
                  </a:lnTo>
                  <a:lnTo>
                    <a:pt x="107" y="227"/>
                  </a:lnTo>
                  <a:close/>
                </a:path>
              </a:pathLst>
            </a:custGeom>
            <a:solidFill>
              <a:srgbClr val="E05C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33967" y="3336601"/>
            <a:ext cx="870000" cy="870000"/>
            <a:chOff x="325475" y="2502451"/>
            <a:chExt cx="652500" cy="652500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25475" y="2502451"/>
              <a:ext cx="652500" cy="652500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55" name="Freeform 5"/>
            <p:cNvSpPr>
              <a:spLocks noChangeAspect="1" noEditPoints="1"/>
            </p:cNvSpPr>
            <p:nvPr/>
          </p:nvSpPr>
          <p:spPr bwMode="auto">
            <a:xfrm>
              <a:off x="484264" y="2589443"/>
              <a:ext cx="340365" cy="465936"/>
            </a:xfrm>
            <a:custGeom>
              <a:avLst/>
              <a:gdLst>
                <a:gd name="T0" fmla="*/ 107 w 214"/>
                <a:gd name="T1" fmla="*/ 40 h 294"/>
                <a:gd name="T2" fmla="*/ 107 w 214"/>
                <a:gd name="T3" fmla="*/ 0 h 294"/>
                <a:gd name="T4" fmla="*/ 54 w 214"/>
                <a:gd name="T5" fmla="*/ 54 h 294"/>
                <a:gd name="T6" fmla="*/ 107 w 214"/>
                <a:gd name="T7" fmla="*/ 107 h 294"/>
                <a:gd name="T8" fmla="*/ 107 w 214"/>
                <a:gd name="T9" fmla="*/ 67 h 294"/>
                <a:gd name="T10" fmla="*/ 187 w 214"/>
                <a:gd name="T11" fmla="*/ 147 h 294"/>
                <a:gd name="T12" fmla="*/ 178 w 214"/>
                <a:gd name="T13" fmla="*/ 184 h 294"/>
                <a:gd name="T14" fmla="*/ 197 w 214"/>
                <a:gd name="T15" fmla="*/ 204 h 294"/>
                <a:gd name="T16" fmla="*/ 214 w 214"/>
                <a:gd name="T17" fmla="*/ 147 h 294"/>
                <a:gd name="T18" fmla="*/ 107 w 214"/>
                <a:gd name="T19" fmla="*/ 40 h 294"/>
                <a:gd name="T20" fmla="*/ 107 w 214"/>
                <a:gd name="T21" fmla="*/ 227 h 294"/>
                <a:gd name="T22" fmla="*/ 27 w 214"/>
                <a:gd name="T23" fmla="*/ 147 h 294"/>
                <a:gd name="T24" fmla="*/ 36 w 214"/>
                <a:gd name="T25" fmla="*/ 110 h 294"/>
                <a:gd name="T26" fmla="*/ 17 w 214"/>
                <a:gd name="T27" fmla="*/ 90 h 294"/>
                <a:gd name="T28" fmla="*/ 0 w 214"/>
                <a:gd name="T29" fmla="*/ 147 h 294"/>
                <a:gd name="T30" fmla="*/ 107 w 214"/>
                <a:gd name="T31" fmla="*/ 254 h 294"/>
                <a:gd name="T32" fmla="*/ 107 w 214"/>
                <a:gd name="T33" fmla="*/ 294 h 294"/>
                <a:gd name="T34" fmla="*/ 160 w 214"/>
                <a:gd name="T35" fmla="*/ 240 h 294"/>
                <a:gd name="T36" fmla="*/ 107 w 214"/>
                <a:gd name="T37" fmla="*/ 187 h 294"/>
                <a:gd name="T38" fmla="*/ 107 w 214"/>
                <a:gd name="T39" fmla="*/ 22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4" h="294">
                  <a:moveTo>
                    <a:pt x="107" y="40"/>
                  </a:moveTo>
                  <a:lnTo>
                    <a:pt x="107" y="0"/>
                  </a:lnTo>
                  <a:lnTo>
                    <a:pt x="54" y="54"/>
                  </a:lnTo>
                  <a:lnTo>
                    <a:pt x="107" y="107"/>
                  </a:lnTo>
                  <a:lnTo>
                    <a:pt x="107" y="67"/>
                  </a:lnTo>
                  <a:cubicBezTo>
                    <a:pt x="151" y="67"/>
                    <a:pt x="187" y="103"/>
                    <a:pt x="187" y="147"/>
                  </a:cubicBezTo>
                  <a:cubicBezTo>
                    <a:pt x="187" y="160"/>
                    <a:pt x="184" y="173"/>
                    <a:pt x="178" y="184"/>
                  </a:cubicBezTo>
                  <a:lnTo>
                    <a:pt x="197" y="204"/>
                  </a:lnTo>
                  <a:cubicBezTo>
                    <a:pt x="208" y="187"/>
                    <a:pt x="214" y="168"/>
                    <a:pt x="214" y="147"/>
                  </a:cubicBezTo>
                  <a:cubicBezTo>
                    <a:pt x="214" y="88"/>
                    <a:pt x="166" y="40"/>
                    <a:pt x="107" y="40"/>
                  </a:cubicBezTo>
                  <a:close/>
                  <a:moveTo>
                    <a:pt x="107" y="227"/>
                  </a:moveTo>
                  <a:cubicBezTo>
                    <a:pt x="63" y="227"/>
                    <a:pt x="27" y="191"/>
                    <a:pt x="27" y="147"/>
                  </a:cubicBezTo>
                  <a:cubicBezTo>
                    <a:pt x="27" y="134"/>
                    <a:pt x="30" y="121"/>
                    <a:pt x="36" y="110"/>
                  </a:cubicBezTo>
                  <a:lnTo>
                    <a:pt x="17" y="90"/>
                  </a:lnTo>
                  <a:cubicBezTo>
                    <a:pt x="6" y="107"/>
                    <a:pt x="0" y="126"/>
                    <a:pt x="0" y="147"/>
                  </a:cubicBezTo>
                  <a:cubicBezTo>
                    <a:pt x="0" y="206"/>
                    <a:pt x="48" y="254"/>
                    <a:pt x="107" y="254"/>
                  </a:cubicBezTo>
                  <a:lnTo>
                    <a:pt x="107" y="294"/>
                  </a:lnTo>
                  <a:lnTo>
                    <a:pt x="160" y="240"/>
                  </a:lnTo>
                  <a:lnTo>
                    <a:pt x="107" y="187"/>
                  </a:lnTo>
                  <a:lnTo>
                    <a:pt x="107" y="22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70525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AutoShape 28"/>
          <p:cNvCxnSpPr>
            <a:cxnSpLocks noChangeShapeType="1"/>
          </p:cNvCxnSpPr>
          <p:nvPr/>
        </p:nvCxnSpPr>
        <p:spPr bwMode="auto">
          <a:xfrm rot="5400000">
            <a:off x="8008933" y="3509301"/>
            <a:ext cx="540999" cy="69109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AutoShape 31"/>
          <p:cNvCxnSpPr>
            <a:cxnSpLocks noChangeShapeType="1"/>
          </p:cNvCxnSpPr>
          <p:nvPr/>
        </p:nvCxnSpPr>
        <p:spPr bwMode="auto">
          <a:xfrm rot="5400000">
            <a:off x="9209876" y="3654030"/>
            <a:ext cx="539411" cy="403223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AutoShape 19"/>
          <p:cNvSpPr>
            <a:spLocks noChangeArrowheads="1"/>
          </p:cNvSpPr>
          <p:nvPr/>
        </p:nvSpPr>
        <p:spPr bwMode="auto">
          <a:xfrm>
            <a:off x="6048992" y="4791123"/>
            <a:ext cx="2880784" cy="463035"/>
          </a:xfrm>
          <a:prstGeom prst="rightArrow">
            <a:avLst>
              <a:gd name="adj1" fmla="val 86769"/>
              <a:gd name="adj2" fmla="val 37504"/>
            </a:avLst>
          </a:prstGeom>
          <a:solidFill>
            <a:schemeClr val="bg1"/>
          </a:solidFill>
          <a:ln w="9525" algn="ctr">
            <a:solidFill>
              <a:srgbClr val="00386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000" tIns="0" rIns="0" bIns="0" anchor="ctr"/>
          <a:lstStyle/>
          <a:p>
            <a:pPr algn="l"/>
            <a:r>
              <a:rPr lang="en-US" sz="1400" dirty="0"/>
              <a:t>Access </a:t>
            </a:r>
            <a:br>
              <a:rPr lang="en-US" sz="1400" dirty="0"/>
            </a:br>
            <a:r>
              <a:rPr lang="en-US" sz="1400" dirty="0"/>
              <a:t>Rights</a:t>
            </a:r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2689845" y="3990195"/>
            <a:ext cx="3263900" cy="122533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sz="1867" b="1" dirty="0"/>
              <a:t>Identity &amp; Access </a:t>
            </a:r>
            <a:br>
              <a:rPr lang="en-US" sz="1867" b="1" dirty="0"/>
            </a:br>
            <a:r>
              <a:rPr lang="en-US" sz="1867" b="1" dirty="0"/>
              <a:t>Management</a:t>
            </a:r>
            <a:br>
              <a:rPr lang="en-US" sz="1867" b="1" dirty="0"/>
            </a:br>
            <a:r>
              <a:rPr lang="en-US" sz="1867" b="1" dirty="0"/>
              <a:t>IAM</a:t>
            </a:r>
          </a:p>
        </p:txBody>
      </p:sp>
      <p:sp>
        <p:nvSpPr>
          <p:cNvPr id="51" name="AutoShape 11"/>
          <p:cNvSpPr>
            <a:spLocks noChangeArrowheads="1"/>
          </p:cNvSpPr>
          <p:nvPr/>
        </p:nvSpPr>
        <p:spPr bwMode="auto">
          <a:xfrm>
            <a:off x="3648692" y="2853042"/>
            <a:ext cx="2133521" cy="1137153"/>
          </a:xfrm>
          <a:prstGeom prst="downArrow">
            <a:avLst>
              <a:gd name="adj1" fmla="val 79444"/>
              <a:gd name="adj2" fmla="val 24917"/>
            </a:avLst>
          </a:prstGeom>
          <a:solidFill>
            <a:schemeClr val="bg1"/>
          </a:solidFill>
          <a:ln w="12700" algn="ctr">
            <a:solidFill>
              <a:srgbClr val="00386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/>
            <a:r>
              <a:rPr lang="en-US" sz="1600" b="1" dirty="0"/>
              <a:t>Employee</a:t>
            </a:r>
            <a:br>
              <a:rPr lang="en-US" sz="1600" b="1" dirty="0"/>
            </a:br>
            <a:r>
              <a:rPr lang="en-US" sz="1600" b="1" dirty="0"/>
              <a:t>Data</a:t>
            </a:r>
          </a:p>
          <a:p>
            <a:pPr algn="ctr"/>
            <a:r>
              <a:rPr lang="en-US" sz="1600" i="1" dirty="0"/>
              <a:t>job title</a:t>
            </a:r>
          </a:p>
          <a:p>
            <a:pPr algn="ctr"/>
            <a:r>
              <a:rPr lang="en-US" sz="1600" i="1" dirty="0"/>
              <a:t>org. unit</a:t>
            </a:r>
          </a:p>
        </p:txBody>
      </p: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6048994" y="4327921"/>
            <a:ext cx="1536700" cy="433409"/>
          </a:xfrm>
          <a:prstGeom prst="rightArrow">
            <a:avLst>
              <a:gd name="adj1" fmla="val 91176"/>
              <a:gd name="adj2" fmla="val 44115"/>
            </a:avLst>
          </a:prstGeom>
          <a:solidFill>
            <a:schemeClr val="bg1"/>
          </a:solidFill>
          <a:ln w="9525" algn="ctr">
            <a:solidFill>
              <a:srgbClr val="00386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000" tIns="0" rIns="0" bIns="0" anchor="ctr"/>
          <a:lstStyle/>
          <a:p>
            <a:pPr algn="l"/>
            <a:r>
              <a:rPr lang="en-US" sz="1400" dirty="0"/>
              <a:t>Access </a:t>
            </a:r>
            <a:br>
              <a:rPr lang="en-US" sz="1400" dirty="0"/>
            </a:br>
            <a:r>
              <a:rPr lang="en-US" sz="1400" dirty="0"/>
              <a:t>Rights</a:t>
            </a: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3071288" y="3702937"/>
            <a:ext cx="346249" cy="28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386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187325" indent="-187325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en-US" sz="1867" dirty="0"/>
              <a:t>HR</a:t>
            </a:r>
          </a:p>
        </p:txBody>
      </p:sp>
      <p:cxnSp>
        <p:nvCxnSpPr>
          <p:cNvPr id="64" name="AutoShape 26"/>
          <p:cNvCxnSpPr>
            <a:cxnSpLocks noChangeShapeType="1"/>
          </p:cNvCxnSpPr>
          <p:nvPr/>
        </p:nvCxnSpPr>
        <p:spPr bwMode="auto">
          <a:xfrm rot="16200000" flipH="1">
            <a:off x="7385308" y="3576770"/>
            <a:ext cx="539411" cy="55774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AutoShape 27"/>
          <p:cNvCxnSpPr>
            <a:cxnSpLocks noChangeShapeType="1"/>
          </p:cNvCxnSpPr>
          <p:nvPr/>
        </p:nvCxnSpPr>
        <p:spPr bwMode="auto">
          <a:xfrm rot="16200000" flipH="1">
            <a:off x="8057351" y="2905777"/>
            <a:ext cx="539411" cy="1901827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AutoShape 29"/>
          <p:cNvCxnSpPr>
            <a:cxnSpLocks noChangeShapeType="1"/>
          </p:cNvCxnSpPr>
          <p:nvPr/>
        </p:nvCxnSpPr>
        <p:spPr bwMode="auto">
          <a:xfrm rot="16200000" flipH="1">
            <a:off x="8680974" y="3528349"/>
            <a:ext cx="540999" cy="652993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AutoShape 30"/>
          <p:cNvCxnSpPr>
            <a:cxnSpLocks noChangeShapeType="1"/>
          </p:cNvCxnSpPr>
          <p:nvPr/>
        </p:nvCxnSpPr>
        <p:spPr bwMode="auto">
          <a:xfrm rot="5400000">
            <a:off x="8537833" y="2981987"/>
            <a:ext cx="539411" cy="1747308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8" name="Group 34"/>
          <p:cNvGrpSpPr>
            <a:grpSpLocks/>
          </p:cNvGrpSpPr>
          <p:nvPr/>
        </p:nvGrpSpPr>
        <p:grpSpPr bwMode="auto">
          <a:xfrm>
            <a:off x="8233392" y="3804201"/>
            <a:ext cx="127000" cy="111593"/>
            <a:chOff x="4184" y="2598"/>
            <a:chExt cx="60" cy="53"/>
          </a:xfrm>
        </p:grpSpPr>
        <p:sp>
          <p:nvSpPr>
            <p:cNvPr id="69" name="Line 32"/>
            <p:cNvSpPr>
              <a:spLocks noChangeShapeType="1"/>
            </p:cNvSpPr>
            <p:nvPr/>
          </p:nvSpPr>
          <p:spPr bwMode="auto">
            <a:xfrm>
              <a:off x="4189" y="2598"/>
              <a:ext cx="55" cy="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sz="2400" dirty="0"/>
            </a:p>
          </p:txBody>
        </p:sp>
        <p:sp>
          <p:nvSpPr>
            <p:cNvPr id="70" name="Line 33"/>
            <p:cNvSpPr>
              <a:spLocks noChangeShapeType="1"/>
            </p:cNvSpPr>
            <p:nvPr/>
          </p:nvSpPr>
          <p:spPr bwMode="auto">
            <a:xfrm flipH="1">
              <a:off x="4184" y="2599"/>
              <a:ext cx="55" cy="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sz="2400" dirty="0"/>
            </a:p>
          </p:txBody>
        </p:sp>
      </p:grpSp>
      <p:grpSp>
        <p:nvGrpSpPr>
          <p:cNvPr id="71" name="Group 35"/>
          <p:cNvGrpSpPr>
            <a:grpSpLocks/>
          </p:cNvGrpSpPr>
          <p:nvPr/>
        </p:nvGrpSpPr>
        <p:grpSpPr bwMode="auto">
          <a:xfrm>
            <a:off x="9429309" y="3799843"/>
            <a:ext cx="127000" cy="111591"/>
            <a:chOff x="4184" y="2598"/>
            <a:chExt cx="60" cy="53"/>
          </a:xfrm>
        </p:grpSpPr>
        <p:sp>
          <p:nvSpPr>
            <p:cNvPr id="72" name="Line 36"/>
            <p:cNvSpPr>
              <a:spLocks noChangeShapeType="1"/>
            </p:cNvSpPr>
            <p:nvPr/>
          </p:nvSpPr>
          <p:spPr bwMode="auto">
            <a:xfrm>
              <a:off x="4189" y="2598"/>
              <a:ext cx="55" cy="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sz="2400" dirty="0"/>
            </a:p>
          </p:txBody>
        </p:sp>
        <p:sp>
          <p:nvSpPr>
            <p:cNvPr id="73" name="Line 37"/>
            <p:cNvSpPr>
              <a:spLocks noChangeShapeType="1"/>
            </p:cNvSpPr>
            <p:nvPr/>
          </p:nvSpPr>
          <p:spPr bwMode="auto">
            <a:xfrm flipH="1">
              <a:off x="4184" y="2599"/>
              <a:ext cx="55" cy="5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sz="2400" dirty="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Provisioning - Access Rights by HR data</a:t>
            </a:r>
          </a:p>
        </p:txBody>
      </p:sp>
      <p:sp>
        <p:nvSpPr>
          <p:cNvPr id="56324" name="Date Placeholder 5"/>
          <p:cNvSpPr>
            <a:spLocks noGrp="1"/>
          </p:cNvSpPr>
          <p:nvPr>
            <p:ph type="dt" sz="half" idx="10"/>
          </p:nvPr>
        </p:nvSpPr>
        <p:spPr>
          <a:xfrm>
            <a:off x="458917" y="6575167"/>
            <a:ext cx="2844800" cy="288000"/>
          </a:xfrm>
          <a:noFill/>
        </p:spPr>
        <p:txBody>
          <a:bodyPr/>
          <a:lstStyle>
            <a:lvl1pPr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1pPr>
            <a:lvl2pPr marL="990575" indent="-38099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2pPr>
            <a:lvl3pPr marL="1523962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3pPr>
            <a:lvl4pPr marL="2133547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4pPr>
            <a:lvl5pPr marL="2743131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5pPr>
            <a:lvl6pPr marL="3352716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6pPr>
            <a:lvl7pPr marL="3962301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7pPr>
            <a:lvl8pPr marL="4571886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8pPr>
            <a:lvl9pPr marL="5181470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55C8E0CF-DA59-4735-B51A-67CCA399FC59}" type="datetime1">
              <a:rPr lang="en-US" b="0" smtClean="0">
                <a:solidFill>
                  <a:srgbClr val="504E53"/>
                </a:solidFill>
              </a:rPr>
              <a:t>10-Jun-21</a:t>
            </a:fld>
            <a:endParaRPr lang="en-US" b="0" dirty="0">
              <a:solidFill>
                <a:srgbClr val="504E5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8901" y="1089308"/>
            <a:ext cx="11231999" cy="1928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HR knows the employee's job description</a:t>
            </a:r>
          </a:p>
          <a:p>
            <a:r>
              <a:rPr lang="en-US" sz="2133" dirty="0"/>
              <a:t>Based on HR attributes (job title, organizational unit), entitlements are assigned to users</a:t>
            </a:r>
          </a:p>
          <a:p>
            <a:r>
              <a:rPr lang="en-US" sz="2133" dirty="0"/>
              <a:t>Access rights in all connected IT-Systems are managed by Identity &amp; Access Management</a:t>
            </a:r>
          </a:p>
          <a:p>
            <a:r>
              <a:rPr lang="en-US" sz="2133" dirty="0"/>
              <a:t>Access rights of employees who change position, will automatically be corrected.</a:t>
            </a:r>
          </a:p>
          <a:p>
            <a:endParaRPr lang="en-US" sz="2133" dirty="0"/>
          </a:p>
        </p:txBody>
      </p:sp>
      <p:grpSp>
        <p:nvGrpSpPr>
          <p:cNvPr id="14" name="Group 13"/>
          <p:cNvGrpSpPr/>
          <p:nvPr/>
        </p:nvGrpSpPr>
        <p:grpSpPr>
          <a:xfrm>
            <a:off x="9297857" y="3545244"/>
            <a:ext cx="1077379" cy="577160"/>
            <a:chOff x="6958477" y="3198032"/>
            <a:chExt cx="808034" cy="432870"/>
          </a:xfrm>
        </p:grpSpPr>
        <p:cxnSp>
          <p:nvCxnSpPr>
            <p:cNvPr id="8" name="Elbow Connector 7"/>
            <p:cNvCxnSpPr/>
            <p:nvPr/>
          </p:nvCxnSpPr>
          <p:spPr>
            <a:xfrm rot="10800000" flipV="1">
              <a:off x="6958477" y="3421817"/>
              <a:ext cx="808034" cy="209085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7766511" y="3198032"/>
              <a:ext cx="0" cy="1966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Freeform 17"/>
          <p:cNvSpPr>
            <a:spLocks noChangeAspect="1" noEditPoints="1"/>
          </p:cNvSpPr>
          <p:nvPr/>
        </p:nvSpPr>
        <p:spPr bwMode="auto">
          <a:xfrm>
            <a:off x="7067472" y="2862722"/>
            <a:ext cx="627845" cy="621924"/>
          </a:xfrm>
          <a:custGeom>
            <a:avLst/>
            <a:gdLst>
              <a:gd name="T0" fmla="*/ 226 w 451"/>
              <a:gd name="T1" fmla="*/ 0 h 451"/>
              <a:gd name="T2" fmla="*/ 113 w 451"/>
              <a:gd name="T3" fmla="*/ 112 h 451"/>
              <a:gd name="T4" fmla="*/ 226 w 451"/>
              <a:gd name="T5" fmla="*/ 225 h 451"/>
              <a:gd name="T6" fmla="*/ 339 w 451"/>
              <a:gd name="T7" fmla="*/ 112 h 451"/>
              <a:gd name="T8" fmla="*/ 226 w 451"/>
              <a:gd name="T9" fmla="*/ 0 h 451"/>
              <a:gd name="T10" fmla="*/ 226 w 451"/>
              <a:gd name="T11" fmla="*/ 0 h 451"/>
              <a:gd name="T12" fmla="*/ 226 w 451"/>
              <a:gd name="T13" fmla="*/ 282 h 451"/>
              <a:gd name="T14" fmla="*/ 0 w 451"/>
              <a:gd name="T15" fmla="*/ 395 h 451"/>
              <a:gd name="T16" fmla="*/ 0 w 451"/>
              <a:gd name="T17" fmla="*/ 451 h 451"/>
              <a:gd name="T18" fmla="*/ 451 w 451"/>
              <a:gd name="T19" fmla="*/ 451 h 451"/>
              <a:gd name="T20" fmla="*/ 451 w 451"/>
              <a:gd name="T21" fmla="*/ 395 h 451"/>
              <a:gd name="T22" fmla="*/ 226 w 451"/>
              <a:gd name="T23" fmla="*/ 282 h 451"/>
              <a:gd name="T24" fmla="*/ 226 w 451"/>
              <a:gd name="T25" fmla="*/ 28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1" h="451"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82"/>
                </a:moveTo>
                <a:cubicBezTo>
                  <a:pt x="149" y="282"/>
                  <a:pt x="0" y="318"/>
                  <a:pt x="0" y="395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95"/>
                </a:lnTo>
                <a:cubicBezTo>
                  <a:pt x="451" y="318"/>
                  <a:pt x="302" y="282"/>
                  <a:pt x="226" y="282"/>
                </a:cubicBezTo>
                <a:lnTo>
                  <a:pt x="226" y="282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38" name="Freeform 17"/>
          <p:cNvSpPr>
            <a:spLocks noChangeAspect="1" noEditPoints="1"/>
          </p:cNvSpPr>
          <p:nvPr/>
        </p:nvSpPr>
        <p:spPr bwMode="auto">
          <a:xfrm>
            <a:off x="8291600" y="2862722"/>
            <a:ext cx="627845" cy="621924"/>
          </a:xfrm>
          <a:custGeom>
            <a:avLst/>
            <a:gdLst>
              <a:gd name="T0" fmla="*/ 226 w 451"/>
              <a:gd name="T1" fmla="*/ 0 h 451"/>
              <a:gd name="T2" fmla="*/ 113 w 451"/>
              <a:gd name="T3" fmla="*/ 112 h 451"/>
              <a:gd name="T4" fmla="*/ 226 w 451"/>
              <a:gd name="T5" fmla="*/ 225 h 451"/>
              <a:gd name="T6" fmla="*/ 339 w 451"/>
              <a:gd name="T7" fmla="*/ 112 h 451"/>
              <a:gd name="T8" fmla="*/ 226 w 451"/>
              <a:gd name="T9" fmla="*/ 0 h 451"/>
              <a:gd name="T10" fmla="*/ 226 w 451"/>
              <a:gd name="T11" fmla="*/ 0 h 451"/>
              <a:gd name="T12" fmla="*/ 226 w 451"/>
              <a:gd name="T13" fmla="*/ 282 h 451"/>
              <a:gd name="T14" fmla="*/ 0 w 451"/>
              <a:gd name="T15" fmla="*/ 395 h 451"/>
              <a:gd name="T16" fmla="*/ 0 w 451"/>
              <a:gd name="T17" fmla="*/ 451 h 451"/>
              <a:gd name="T18" fmla="*/ 451 w 451"/>
              <a:gd name="T19" fmla="*/ 451 h 451"/>
              <a:gd name="T20" fmla="*/ 451 w 451"/>
              <a:gd name="T21" fmla="*/ 395 h 451"/>
              <a:gd name="T22" fmla="*/ 226 w 451"/>
              <a:gd name="T23" fmla="*/ 282 h 451"/>
              <a:gd name="T24" fmla="*/ 226 w 451"/>
              <a:gd name="T25" fmla="*/ 28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1" h="451"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82"/>
                </a:moveTo>
                <a:cubicBezTo>
                  <a:pt x="149" y="282"/>
                  <a:pt x="0" y="318"/>
                  <a:pt x="0" y="395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95"/>
                </a:lnTo>
                <a:cubicBezTo>
                  <a:pt x="451" y="318"/>
                  <a:pt x="302" y="282"/>
                  <a:pt x="226" y="282"/>
                </a:cubicBezTo>
                <a:lnTo>
                  <a:pt x="226" y="282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39" name="Freeform 17"/>
          <p:cNvSpPr>
            <a:spLocks noChangeAspect="1" noEditPoints="1"/>
          </p:cNvSpPr>
          <p:nvPr/>
        </p:nvSpPr>
        <p:spPr bwMode="auto">
          <a:xfrm>
            <a:off x="9342926" y="2862722"/>
            <a:ext cx="627845" cy="621924"/>
          </a:xfrm>
          <a:custGeom>
            <a:avLst/>
            <a:gdLst>
              <a:gd name="T0" fmla="*/ 226 w 451"/>
              <a:gd name="T1" fmla="*/ 0 h 451"/>
              <a:gd name="T2" fmla="*/ 113 w 451"/>
              <a:gd name="T3" fmla="*/ 112 h 451"/>
              <a:gd name="T4" fmla="*/ 226 w 451"/>
              <a:gd name="T5" fmla="*/ 225 h 451"/>
              <a:gd name="T6" fmla="*/ 339 w 451"/>
              <a:gd name="T7" fmla="*/ 112 h 451"/>
              <a:gd name="T8" fmla="*/ 226 w 451"/>
              <a:gd name="T9" fmla="*/ 0 h 451"/>
              <a:gd name="T10" fmla="*/ 226 w 451"/>
              <a:gd name="T11" fmla="*/ 0 h 451"/>
              <a:gd name="T12" fmla="*/ 226 w 451"/>
              <a:gd name="T13" fmla="*/ 282 h 451"/>
              <a:gd name="T14" fmla="*/ 0 w 451"/>
              <a:gd name="T15" fmla="*/ 395 h 451"/>
              <a:gd name="T16" fmla="*/ 0 w 451"/>
              <a:gd name="T17" fmla="*/ 451 h 451"/>
              <a:gd name="T18" fmla="*/ 451 w 451"/>
              <a:gd name="T19" fmla="*/ 451 h 451"/>
              <a:gd name="T20" fmla="*/ 451 w 451"/>
              <a:gd name="T21" fmla="*/ 395 h 451"/>
              <a:gd name="T22" fmla="*/ 226 w 451"/>
              <a:gd name="T23" fmla="*/ 282 h 451"/>
              <a:gd name="T24" fmla="*/ 226 w 451"/>
              <a:gd name="T25" fmla="*/ 28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1" h="451"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82"/>
                </a:moveTo>
                <a:cubicBezTo>
                  <a:pt x="149" y="282"/>
                  <a:pt x="0" y="318"/>
                  <a:pt x="0" y="395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95"/>
                </a:lnTo>
                <a:cubicBezTo>
                  <a:pt x="451" y="318"/>
                  <a:pt x="302" y="282"/>
                  <a:pt x="226" y="282"/>
                </a:cubicBezTo>
                <a:lnTo>
                  <a:pt x="226" y="282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40" name="Freeform 21"/>
          <p:cNvSpPr>
            <a:spLocks noChangeAspect="1" noEditPoints="1"/>
          </p:cNvSpPr>
          <p:nvPr/>
        </p:nvSpPr>
        <p:spPr bwMode="auto">
          <a:xfrm>
            <a:off x="7695317" y="4251800"/>
            <a:ext cx="528792" cy="478211"/>
          </a:xfrm>
          <a:custGeom>
            <a:avLst/>
            <a:gdLst>
              <a:gd name="T0" fmla="*/ 38 w 480"/>
              <a:gd name="T1" fmla="*/ 423 h 423"/>
              <a:gd name="T2" fmla="*/ 0 w 480"/>
              <a:gd name="T3" fmla="*/ 385 h 423"/>
              <a:gd name="T4" fmla="*/ 0 w 480"/>
              <a:gd name="T5" fmla="*/ 154 h 423"/>
              <a:gd name="T6" fmla="*/ 38 w 480"/>
              <a:gd name="T7" fmla="*/ 115 h 423"/>
              <a:gd name="T8" fmla="*/ 154 w 480"/>
              <a:gd name="T9" fmla="*/ 115 h 423"/>
              <a:gd name="T10" fmla="*/ 192 w 480"/>
              <a:gd name="T11" fmla="*/ 154 h 423"/>
              <a:gd name="T12" fmla="*/ 345 w 480"/>
              <a:gd name="T13" fmla="*/ 154 h 423"/>
              <a:gd name="T14" fmla="*/ 384 w 480"/>
              <a:gd name="T15" fmla="*/ 192 h 423"/>
              <a:gd name="T16" fmla="*/ 384 w 480"/>
              <a:gd name="T17" fmla="*/ 385 h 423"/>
              <a:gd name="T18" fmla="*/ 345 w 480"/>
              <a:gd name="T19" fmla="*/ 423 h 423"/>
              <a:gd name="T20" fmla="*/ 38 w 480"/>
              <a:gd name="T21" fmla="*/ 423 h 423"/>
              <a:gd name="T22" fmla="*/ 441 w 480"/>
              <a:gd name="T23" fmla="*/ 38 h 423"/>
              <a:gd name="T24" fmla="*/ 288 w 480"/>
              <a:gd name="T25" fmla="*/ 38 h 423"/>
              <a:gd name="T26" fmla="*/ 249 w 480"/>
              <a:gd name="T27" fmla="*/ 0 h 423"/>
              <a:gd name="T28" fmla="*/ 134 w 480"/>
              <a:gd name="T29" fmla="*/ 0 h 423"/>
              <a:gd name="T30" fmla="*/ 96 w 480"/>
              <a:gd name="T31" fmla="*/ 38 h 423"/>
              <a:gd name="T32" fmla="*/ 96 w 480"/>
              <a:gd name="T33" fmla="*/ 77 h 423"/>
              <a:gd name="T34" fmla="*/ 154 w 480"/>
              <a:gd name="T35" fmla="*/ 77 h 423"/>
              <a:gd name="T36" fmla="*/ 169 w 480"/>
              <a:gd name="T37" fmla="*/ 77 h 423"/>
              <a:gd name="T38" fmla="*/ 181 w 480"/>
              <a:gd name="T39" fmla="*/ 88 h 423"/>
              <a:gd name="T40" fmla="*/ 208 w 480"/>
              <a:gd name="T41" fmla="*/ 115 h 423"/>
              <a:gd name="T42" fmla="*/ 345 w 480"/>
              <a:gd name="T43" fmla="*/ 115 h 423"/>
              <a:gd name="T44" fmla="*/ 422 w 480"/>
              <a:gd name="T45" fmla="*/ 192 h 423"/>
              <a:gd name="T46" fmla="*/ 422 w 480"/>
              <a:gd name="T47" fmla="*/ 308 h 423"/>
              <a:gd name="T48" fmla="*/ 441 w 480"/>
              <a:gd name="T49" fmla="*/ 308 h 423"/>
              <a:gd name="T50" fmla="*/ 480 w 480"/>
              <a:gd name="T51" fmla="*/ 269 h 423"/>
              <a:gd name="T52" fmla="*/ 480 w 480"/>
              <a:gd name="T53" fmla="*/ 77 h 423"/>
              <a:gd name="T54" fmla="*/ 441 w 480"/>
              <a:gd name="T55" fmla="*/ 38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0" h="423">
                <a:moveTo>
                  <a:pt x="38" y="423"/>
                </a:moveTo>
                <a:cubicBezTo>
                  <a:pt x="17" y="423"/>
                  <a:pt x="0" y="406"/>
                  <a:pt x="0" y="385"/>
                </a:cubicBezTo>
                <a:lnTo>
                  <a:pt x="0" y="154"/>
                </a:lnTo>
                <a:cubicBezTo>
                  <a:pt x="0" y="132"/>
                  <a:pt x="17" y="115"/>
                  <a:pt x="38" y="115"/>
                </a:cubicBezTo>
                <a:lnTo>
                  <a:pt x="154" y="115"/>
                </a:lnTo>
                <a:lnTo>
                  <a:pt x="192" y="154"/>
                </a:lnTo>
                <a:lnTo>
                  <a:pt x="345" y="154"/>
                </a:lnTo>
                <a:cubicBezTo>
                  <a:pt x="367" y="154"/>
                  <a:pt x="384" y="171"/>
                  <a:pt x="384" y="192"/>
                </a:cubicBezTo>
                <a:lnTo>
                  <a:pt x="384" y="385"/>
                </a:lnTo>
                <a:cubicBezTo>
                  <a:pt x="384" y="406"/>
                  <a:pt x="367" y="423"/>
                  <a:pt x="345" y="423"/>
                </a:cubicBezTo>
                <a:lnTo>
                  <a:pt x="38" y="423"/>
                </a:lnTo>
                <a:close/>
                <a:moveTo>
                  <a:pt x="441" y="38"/>
                </a:moveTo>
                <a:lnTo>
                  <a:pt x="288" y="38"/>
                </a:lnTo>
                <a:lnTo>
                  <a:pt x="249" y="0"/>
                </a:lnTo>
                <a:lnTo>
                  <a:pt x="134" y="0"/>
                </a:lnTo>
                <a:cubicBezTo>
                  <a:pt x="113" y="0"/>
                  <a:pt x="96" y="17"/>
                  <a:pt x="96" y="38"/>
                </a:cubicBezTo>
                <a:lnTo>
                  <a:pt x="96" y="77"/>
                </a:lnTo>
                <a:lnTo>
                  <a:pt x="154" y="77"/>
                </a:lnTo>
                <a:lnTo>
                  <a:pt x="169" y="77"/>
                </a:lnTo>
                <a:lnTo>
                  <a:pt x="181" y="88"/>
                </a:lnTo>
                <a:lnTo>
                  <a:pt x="208" y="115"/>
                </a:lnTo>
                <a:lnTo>
                  <a:pt x="345" y="115"/>
                </a:lnTo>
                <a:cubicBezTo>
                  <a:pt x="388" y="115"/>
                  <a:pt x="422" y="150"/>
                  <a:pt x="422" y="192"/>
                </a:cubicBezTo>
                <a:lnTo>
                  <a:pt x="422" y="308"/>
                </a:lnTo>
                <a:lnTo>
                  <a:pt x="441" y="308"/>
                </a:lnTo>
                <a:cubicBezTo>
                  <a:pt x="463" y="308"/>
                  <a:pt x="480" y="290"/>
                  <a:pt x="480" y="269"/>
                </a:cubicBezTo>
                <a:lnTo>
                  <a:pt x="480" y="77"/>
                </a:lnTo>
                <a:cubicBezTo>
                  <a:pt x="480" y="55"/>
                  <a:pt x="463" y="38"/>
                  <a:pt x="441" y="38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44" name="Freeform 21"/>
          <p:cNvSpPr>
            <a:spLocks noChangeAspect="1" noEditPoints="1"/>
          </p:cNvSpPr>
          <p:nvPr/>
        </p:nvSpPr>
        <p:spPr bwMode="auto">
          <a:xfrm>
            <a:off x="9027519" y="4737320"/>
            <a:ext cx="528792" cy="478211"/>
          </a:xfrm>
          <a:custGeom>
            <a:avLst/>
            <a:gdLst>
              <a:gd name="T0" fmla="*/ 38 w 480"/>
              <a:gd name="T1" fmla="*/ 423 h 423"/>
              <a:gd name="T2" fmla="*/ 0 w 480"/>
              <a:gd name="T3" fmla="*/ 385 h 423"/>
              <a:gd name="T4" fmla="*/ 0 w 480"/>
              <a:gd name="T5" fmla="*/ 154 h 423"/>
              <a:gd name="T6" fmla="*/ 38 w 480"/>
              <a:gd name="T7" fmla="*/ 115 h 423"/>
              <a:gd name="T8" fmla="*/ 154 w 480"/>
              <a:gd name="T9" fmla="*/ 115 h 423"/>
              <a:gd name="T10" fmla="*/ 192 w 480"/>
              <a:gd name="T11" fmla="*/ 154 h 423"/>
              <a:gd name="T12" fmla="*/ 345 w 480"/>
              <a:gd name="T13" fmla="*/ 154 h 423"/>
              <a:gd name="T14" fmla="*/ 384 w 480"/>
              <a:gd name="T15" fmla="*/ 192 h 423"/>
              <a:gd name="T16" fmla="*/ 384 w 480"/>
              <a:gd name="T17" fmla="*/ 385 h 423"/>
              <a:gd name="T18" fmla="*/ 345 w 480"/>
              <a:gd name="T19" fmla="*/ 423 h 423"/>
              <a:gd name="T20" fmla="*/ 38 w 480"/>
              <a:gd name="T21" fmla="*/ 423 h 423"/>
              <a:gd name="T22" fmla="*/ 441 w 480"/>
              <a:gd name="T23" fmla="*/ 38 h 423"/>
              <a:gd name="T24" fmla="*/ 288 w 480"/>
              <a:gd name="T25" fmla="*/ 38 h 423"/>
              <a:gd name="T26" fmla="*/ 249 w 480"/>
              <a:gd name="T27" fmla="*/ 0 h 423"/>
              <a:gd name="T28" fmla="*/ 134 w 480"/>
              <a:gd name="T29" fmla="*/ 0 h 423"/>
              <a:gd name="T30" fmla="*/ 96 w 480"/>
              <a:gd name="T31" fmla="*/ 38 h 423"/>
              <a:gd name="T32" fmla="*/ 96 w 480"/>
              <a:gd name="T33" fmla="*/ 77 h 423"/>
              <a:gd name="T34" fmla="*/ 154 w 480"/>
              <a:gd name="T35" fmla="*/ 77 h 423"/>
              <a:gd name="T36" fmla="*/ 169 w 480"/>
              <a:gd name="T37" fmla="*/ 77 h 423"/>
              <a:gd name="T38" fmla="*/ 181 w 480"/>
              <a:gd name="T39" fmla="*/ 88 h 423"/>
              <a:gd name="T40" fmla="*/ 208 w 480"/>
              <a:gd name="T41" fmla="*/ 115 h 423"/>
              <a:gd name="T42" fmla="*/ 345 w 480"/>
              <a:gd name="T43" fmla="*/ 115 h 423"/>
              <a:gd name="T44" fmla="*/ 422 w 480"/>
              <a:gd name="T45" fmla="*/ 192 h 423"/>
              <a:gd name="T46" fmla="*/ 422 w 480"/>
              <a:gd name="T47" fmla="*/ 308 h 423"/>
              <a:gd name="T48" fmla="*/ 441 w 480"/>
              <a:gd name="T49" fmla="*/ 308 h 423"/>
              <a:gd name="T50" fmla="*/ 480 w 480"/>
              <a:gd name="T51" fmla="*/ 269 h 423"/>
              <a:gd name="T52" fmla="*/ 480 w 480"/>
              <a:gd name="T53" fmla="*/ 77 h 423"/>
              <a:gd name="T54" fmla="*/ 441 w 480"/>
              <a:gd name="T55" fmla="*/ 38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0" h="423">
                <a:moveTo>
                  <a:pt x="38" y="423"/>
                </a:moveTo>
                <a:cubicBezTo>
                  <a:pt x="17" y="423"/>
                  <a:pt x="0" y="406"/>
                  <a:pt x="0" y="385"/>
                </a:cubicBezTo>
                <a:lnTo>
                  <a:pt x="0" y="154"/>
                </a:lnTo>
                <a:cubicBezTo>
                  <a:pt x="0" y="132"/>
                  <a:pt x="17" y="115"/>
                  <a:pt x="38" y="115"/>
                </a:cubicBezTo>
                <a:lnTo>
                  <a:pt x="154" y="115"/>
                </a:lnTo>
                <a:lnTo>
                  <a:pt x="192" y="154"/>
                </a:lnTo>
                <a:lnTo>
                  <a:pt x="345" y="154"/>
                </a:lnTo>
                <a:cubicBezTo>
                  <a:pt x="367" y="154"/>
                  <a:pt x="384" y="171"/>
                  <a:pt x="384" y="192"/>
                </a:cubicBezTo>
                <a:lnTo>
                  <a:pt x="384" y="385"/>
                </a:lnTo>
                <a:cubicBezTo>
                  <a:pt x="384" y="406"/>
                  <a:pt x="367" y="423"/>
                  <a:pt x="345" y="423"/>
                </a:cubicBezTo>
                <a:lnTo>
                  <a:pt x="38" y="423"/>
                </a:lnTo>
                <a:close/>
                <a:moveTo>
                  <a:pt x="441" y="38"/>
                </a:moveTo>
                <a:lnTo>
                  <a:pt x="288" y="38"/>
                </a:lnTo>
                <a:lnTo>
                  <a:pt x="249" y="0"/>
                </a:lnTo>
                <a:lnTo>
                  <a:pt x="134" y="0"/>
                </a:lnTo>
                <a:cubicBezTo>
                  <a:pt x="113" y="0"/>
                  <a:pt x="96" y="17"/>
                  <a:pt x="96" y="38"/>
                </a:cubicBezTo>
                <a:lnTo>
                  <a:pt x="96" y="77"/>
                </a:lnTo>
                <a:lnTo>
                  <a:pt x="154" y="77"/>
                </a:lnTo>
                <a:lnTo>
                  <a:pt x="169" y="77"/>
                </a:lnTo>
                <a:lnTo>
                  <a:pt x="181" y="88"/>
                </a:lnTo>
                <a:lnTo>
                  <a:pt x="208" y="115"/>
                </a:lnTo>
                <a:lnTo>
                  <a:pt x="345" y="115"/>
                </a:lnTo>
                <a:cubicBezTo>
                  <a:pt x="388" y="115"/>
                  <a:pt x="422" y="150"/>
                  <a:pt x="422" y="192"/>
                </a:cubicBezTo>
                <a:lnTo>
                  <a:pt x="422" y="308"/>
                </a:lnTo>
                <a:lnTo>
                  <a:pt x="441" y="308"/>
                </a:lnTo>
                <a:cubicBezTo>
                  <a:pt x="463" y="308"/>
                  <a:pt x="480" y="290"/>
                  <a:pt x="480" y="269"/>
                </a:cubicBezTo>
                <a:lnTo>
                  <a:pt x="480" y="77"/>
                </a:lnTo>
                <a:cubicBezTo>
                  <a:pt x="480" y="55"/>
                  <a:pt x="463" y="38"/>
                  <a:pt x="441" y="38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46" name="Freeform 9"/>
          <p:cNvSpPr>
            <a:spLocks noChangeAspect="1" noEditPoints="1"/>
          </p:cNvSpPr>
          <p:nvPr/>
        </p:nvSpPr>
        <p:spPr bwMode="auto">
          <a:xfrm>
            <a:off x="6881924" y="4446176"/>
            <a:ext cx="489288" cy="221243"/>
          </a:xfrm>
          <a:custGeom>
            <a:avLst/>
            <a:gdLst>
              <a:gd name="T0" fmla="*/ 473 w 480"/>
              <a:gd name="T1" fmla="*/ 88 h 224"/>
              <a:gd name="T2" fmla="*/ 385 w 480"/>
              <a:gd name="T3" fmla="*/ 1 h 224"/>
              <a:gd name="T4" fmla="*/ 366 w 480"/>
              <a:gd name="T5" fmla="*/ 0 h 224"/>
              <a:gd name="T6" fmla="*/ 262 w 480"/>
              <a:gd name="T7" fmla="*/ 75 h 224"/>
              <a:gd name="T8" fmla="*/ 22 w 480"/>
              <a:gd name="T9" fmla="*/ 75 h 224"/>
              <a:gd name="T10" fmla="*/ 0 w 480"/>
              <a:gd name="T11" fmla="*/ 97 h 224"/>
              <a:gd name="T12" fmla="*/ 0 w 480"/>
              <a:gd name="T13" fmla="*/ 127 h 224"/>
              <a:gd name="T14" fmla="*/ 22 w 480"/>
              <a:gd name="T15" fmla="*/ 150 h 224"/>
              <a:gd name="T16" fmla="*/ 73 w 480"/>
              <a:gd name="T17" fmla="*/ 150 h 224"/>
              <a:gd name="T18" fmla="*/ 73 w 480"/>
              <a:gd name="T19" fmla="*/ 189 h 224"/>
              <a:gd name="T20" fmla="*/ 95 w 480"/>
              <a:gd name="T21" fmla="*/ 211 h 224"/>
              <a:gd name="T22" fmla="*/ 161 w 480"/>
              <a:gd name="T23" fmla="*/ 211 h 224"/>
              <a:gd name="T24" fmla="*/ 183 w 480"/>
              <a:gd name="T25" fmla="*/ 189 h 224"/>
              <a:gd name="T26" fmla="*/ 183 w 480"/>
              <a:gd name="T27" fmla="*/ 150 h 224"/>
              <a:gd name="T28" fmla="*/ 262 w 480"/>
              <a:gd name="T29" fmla="*/ 150 h 224"/>
              <a:gd name="T30" fmla="*/ 366 w 480"/>
              <a:gd name="T31" fmla="*/ 224 h 224"/>
              <a:gd name="T32" fmla="*/ 451 w 480"/>
              <a:gd name="T33" fmla="*/ 183 h 224"/>
              <a:gd name="T34" fmla="*/ 473 w 480"/>
              <a:gd name="T35" fmla="*/ 88 h 224"/>
              <a:gd name="T36" fmla="*/ 407 w 480"/>
              <a:gd name="T37" fmla="*/ 112 h 224"/>
              <a:gd name="T38" fmla="*/ 366 w 480"/>
              <a:gd name="T39" fmla="*/ 155 h 224"/>
              <a:gd name="T40" fmla="*/ 324 w 480"/>
              <a:gd name="T41" fmla="*/ 112 h 224"/>
              <a:gd name="T42" fmla="*/ 366 w 480"/>
              <a:gd name="T43" fmla="*/ 69 h 224"/>
              <a:gd name="T44" fmla="*/ 407 w 480"/>
              <a:gd name="T45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0" h="224">
                <a:moveTo>
                  <a:pt x="473" y="88"/>
                </a:moveTo>
                <a:cubicBezTo>
                  <a:pt x="464" y="43"/>
                  <a:pt x="428" y="9"/>
                  <a:pt x="385" y="1"/>
                </a:cubicBezTo>
                <a:cubicBezTo>
                  <a:pt x="378" y="0"/>
                  <a:pt x="372" y="0"/>
                  <a:pt x="366" y="0"/>
                </a:cubicBezTo>
                <a:cubicBezTo>
                  <a:pt x="319" y="0"/>
                  <a:pt x="277" y="30"/>
                  <a:pt x="262" y="75"/>
                </a:cubicBezTo>
                <a:lnTo>
                  <a:pt x="22" y="75"/>
                </a:lnTo>
                <a:cubicBezTo>
                  <a:pt x="9" y="75"/>
                  <a:pt x="0" y="85"/>
                  <a:pt x="0" y="97"/>
                </a:cubicBezTo>
                <a:lnTo>
                  <a:pt x="0" y="127"/>
                </a:lnTo>
                <a:cubicBezTo>
                  <a:pt x="0" y="139"/>
                  <a:pt x="9" y="150"/>
                  <a:pt x="22" y="150"/>
                </a:cubicBezTo>
                <a:lnTo>
                  <a:pt x="73" y="150"/>
                </a:lnTo>
                <a:lnTo>
                  <a:pt x="73" y="189"/>
                </a:lnTo>
                <a:cubicBezTo>
                  <a:pt x="73" y="201"/>
                  <a:pt x="83" y="211"/>
                  <a:pt x="95" y="211"/>
                </a:cubicBezTo>
                <a:lnTo>
                  <a:pt x="161" y="211"/>
                </a:lnTo>
                <a:cubicBezTo>
                  <a:pt x="173" y="211"/>
                  <a:pt x="183" y="201"/>
                  <a:pt x="183" y="189"/>
                </a:cubicBezTo>
                <a:lnTo>
                  <a:pt x="183" y="150"/>
                </a:lnTo>
                <a:lnTo>
                  <a:pt x="262" y="150"/>
                </a:lnTo>
                <a:cubicBezTo>
                  <a:pt x="277" y="194"/>
                  <a:pt x="319" y="224"/>
                  <a:pt x="366" y="224"/>
                </a:cubicBezTo>
                <a:cubicBezTo>
                  <a:pt x="399" y="224"/>
                  <a:pt x="430" y="209"/>
                  <a:pt x="451" y="183"/>
                </a:cubicBezTo>
                <a:cubicBezTo>
                  <a:pt x="472" y="157"/>
                  <a:pt x="480" y="122"/>
                  <a:pt x="473" y="88"/>
                </a:cubicBezTo>
                <a:close/>
                <a:moveTo>
                  <a:pt x="407" y="112"/>
                </a:moveTo>
                <a:cubicBezTo>
                  <a:pt x="407" y="136"/>
                  <a:pt x="389" y="155"/>
                  <a:pt x="366" y="155"/>
                </a:cubicBezTo>
                <a:cubicBezTo>
                  <a:pt x="343" y="155"/>
                  <a:pt x="324" y="136"/>
                  <a:pt x="324" y="112"/>
                </a:cubicBezTo>
                <a:cubicBezTo>
                  <a:pt x="324" y="88"/>
                  <a:pt x="343" y="69"/>
                  <a:pt x="366" y="69"/>
                </a:cubicBezTo>
                <a:cubicBezTo>
                  <a:pt x="389" y="69"/>
                  <a:pt x="407" y="88"/>
                  <a:pt x="407" y="112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48" name="Freeform 9"/>
          <p:cNvSpPr>
            <a:spLocks noChangeAspect="1" noEditPoints="1"/>
          </p:cNvSpPr>
          <p:nvPr/>
        </p:nvSpPr>
        <p:spPr bwMode="auto">
          <a:xfrm>
            <a:off x="8163464" y="4912019"/>
            <a:ext cx="489288" cy="221243"/>
          </a:xfrm>
          <a:custGeom>
            <a:avLst/>
            <a:gdLst>
              <a:gd name="T0" fmla="*/ 473 w 480"/>
              <a:gd name="T1" fmla="*/ 88 h 224"/>
              <a:gd name="T2" fmla="*/ 385 w 480"/>
              <a:gd name="T3" fmla="*/ 1 h 224"/>
              <a:gd name="T4" fmla="*/ 366 w 480"/>
              <a:gd name="T5" fmla="*/ 0 h 224"/>
              <a:gd name="T6" fmla="*/ 262 w 480"/>
              <a:gd name="T7" fmla="*/ 75 h 224"/>
              <a:gd name="T8" fmla="*/ 22 w 480"/>
              <a:gd name="T9" fmla="*/ 75 h 224"/>
              <a:gd name="T10" fmla="*/ 0 w 480"/>
              <a:gd name="T11" fmla="*/ 97 h 224"/>
              <a:gd name="T12" fmla="*/ 0 w 480"/>
              <a:gd name="T13" fmla="*/ 127 h 224"/>
              <a:gd name="T14" fmla="*/ 22 w 480"/>
              <a:gd name="T15" fmla="*/ 150 h 224"/>
              <a:gd name="T16" fmla="*/ 73 w 480"/>
              <a:gd name="T17" fmla="*/ 150 h 224"/>
              <a:gd name="T18" fmla="*/ 73 w 480"/>
              <a:gd name="T19" fmla="*/ 189 h 224"/>
              <a:gd name="T20" fmla="*/ 95 w 480"/>
              <a:gd name="T21" fmla="*/ 211 h 224"/>
              <a:gd name="T22" fmla="*/ 161 w 480"/>
              <a:gd name="T23" fmla="*/ 211 h 224"/>
              <a:gd name="T24" fmla="*/ 183 w 480"/>
              <a:gd name="T25" fmla="*/ 189 h 224"/>
              <a:gd name="T26" fmla="*/ 183 w 480"/>
              <a:gd name="T27" fmla="*/ 150 h 224"/>
              <a:gd name="T28" fmla="*/ 262 w 480"/>
              <a:gd name="T29" fmla="*/ 150 h 224"/>
              <a:gd name="T30" fmla="*/ 366 w 480"/>
              <a:gd name="T31" fmla="*/ 224 h 224"/>
              <a:gd name="T32" fmla="*/ 451 w 480"/>
              <a:gd name="T33" fmla="*/ 183 h 224"/>
              <a:gd name="T34" fmla="*/ 473 w 480"/>
              <a:gd name="T35" fmla="*/ 88 h 224"/>
              <a:gd name="T36" fmla="*/ 407 w 480"/>
              <a:gd name="T37" fmla="*/ 112 h 224"/>
              <a:gd name="T38" fmla="*/ 366 w 480"/>
              <a:gd name="T39" fmla="*/ 155 h 224"/>
              <a:gd name="T40" fmla="*/ 324 w 480"/>
              <a:gd name="T41" fmla="*/ 112 h 224"/>
              <a:gd name="T42" fmla="*/ 366 w 480"/>
              <a:gd name="T43" fmla="*/ 69 h 224"/>
              <a:gd name="T44" fmla="*/ 407 w 480"/>
              <a:gd name="T45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0" h="224">
                <a:moveTo>
                  <a:pt x="473" y="88"/>
                </a:moveTo>
                <a:cubicBezTo>
                  <a:pt x="464" y="43"/>
                  <a:pt x="428" y="9"/>
                  <a:pt x="385" y="1"/>
                </a:cubicBezTo>
                <a:cubicBezTo>
                  <a:pt x="378" y="0"/>
                  <a:pt x="372" y="0"/>
                  <a:pt x="366" y="0"/>
                </a:cubicBezTo>
                <a:cubicBezTo>
                  <a:pt x="319" y="0"/>
                  <a:pt x="277" y="30"/>
                  <a:pt x="262" y="75"/>
                </a:cubicBezTo>
                <a:lnTo>
                  <a:pt x="22" y="75"/>
                </a:lnTo>
                <a:cubicBezTo>
                  <a:pt x="9" y="75"/>
                  <a:pt x="0" y="85"/>
                  <a:pt x="0" y="97"/>
                </a:cubicBezTo>
                <a:lnTo>
                  <a:pt x="0" y="127"/>
                </a:lnTo>
                <a:cubicBezTo>
                  <a:pt x="0" y="139"/>
                  <a:pt x="9" y="150"/>
                  <a:pt x="22" y="150"/>
                </a:cubicBezTo>
                <a:lnTo>
                  <a:pt x="73" y="150"/>
                </a:lnTo>
                <a:lnTo>
                  <a:pt x="73" y="189"/>
                </a:lnTo>
                <a:cubicBezTo>
                  <a:pt x="73" y="201"/>
                  <a:pt x="83" y="211"/>
                  <a:pt x="95" y="211"/>
                </a:cubicBezTo>
                <a:lnTo>
                  <a:pt x="161" y="211"/>
                </a:lnTo>
                <a:cubicBezTo>
                  <a:pt x="173" y="211"/>
                  <a:pt x="183" y="201"/>
                  <a:pt x="183" y="189"/>
                </a:cubicBezTo>
                <a:lnTo>
                  <a:pt x="183" y="150"/>
                </a:lnTo>
                <a:lnTo>
                  <a:pt x="262" y="150"/>
                </a:lnTo>
                <a:cubicBezTo>
                  <a:pt x="277" y="194"/>
                  <a:pt x="319" y="224"/>
                  <a:pt x="366" y="224"/>
                </a:cubicBezTo>
                <a:cubicBezTo>
                  <a:pt x="399" y="224"/>
                  <a:pt x="430" y="209"/>
                  <a:pt x="451" y="183"/>
                </a:cubicBezTo>
                <a:cubicBezTo>
                  <a:pt x="472" y="157"/>
                  <a:pt x="480" y="122"/>
                  <a:pt x="473" y="88"/>
                </a:cubicBezTo>
                <a:close/>
                <a:moveTo>
                  <a:pt x="407" y="112"/>
                </a:moveTo>
                <a:cubicBezTo>
                  <a:pt x="407" y="136"/>
                  <a:pt x="389" y="155"/>
                  <a:pt x="366" y="155"/>
                </a:cubicBezTo>
                <a:cubicBezTo>
                  <a:pt x="343" y="155"/>
                  <a:pt x="324" y="136"/>
                  <a:pt x="324" y="112"/>
                </a:cubicBezTo>
                <a:cubicBezTo>
                  <a:pt x="324" y="88"/>
                  <a:pt x="343" y="69"/>
                  <a:pt x="366" y="69"/>
                </a:cubicBezTo>
                <a:cubicBezTo>
                  <a:pt x="389" y="69"/>
                  <a:pt x="407" y="88"/>
                  <a:pt x="407" y="112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49" name="Freeform 25"/>
          <p:cNvSpPr>
            <a:spLocks noChangeAspect="1" noEditPoints="1"/>
          </p:cNvSpPr>
          <p:nvPr/>
        </p:nvSpPr>
        <p:spPr bwMode="auto">
          <a:xfrm>
            <a:off x="2846151" y="2862721"/>
            <a:ext cx="758120" cy="750971"/>
          </a:xfrm>
          <a:custGeom>
            <a:avLst/>
            <a:gdLst>
              <a:gd name="T0" fmla="*/ 226 w 451"/>
              <a:gd name="T1" fmla="*/ 53 h 451"/>
              <a:gd name="T2" fmla="*/ 285 w 451"/>
              <a:gd name="T3" fmla="*/ 112 h 451"/>
              <a:gd name="T4" fmla="*/ 226 w 451"/>
              <a:gd name="T5" fmla="*/ 172 h 451"/>
              <a:gd name="T6" fmla="*/ 166 w 451"/>
              <a:gd name="T7" fmla="*/ 112 h 451"/>
              <a:gd name="T8" fmla="*/ 226 w 451"/>
              <a:gd name="T9" fmla="*/ 53 h 451"/>
              <a:gd name="T10" fmla="*/ 226 w 451"/>
              <a:gd name="T11" fmla="*/ 307 h 451"/>
              <a:gd name="T12" fmla="*/ 398 w 451"/>
              <a:gd name="T13" fmla="*/ 366 h 451"/>
              <a:gd name="T14" fmla="*/ 398 w 451"/>
              <a:gd name="T15" fmla="*/ 397 h 451"/>
              <a:gd name="T16" fmla="*/ 54 w 451"/>
              <a:gd name="T17" fmla="*/ 397 h 451"/>
              <a:gd name="T18" fmla="*/ 54 w 451"/>
              <a:gd name="T19" fmla="*/ 366 h 451"/>
              <a:gd name="T20" fmla="*/ 226 w 451"/>
              <a:gd name="T21" fmla="*/ 307 h 451"/>
              <a:gd name="T22" fmla="*/ 226 w 451"/>
              <a:gd name="T23" fmla="*/ 0 h 451"/>
              <a:gd name="T24" fmla="*/ 113 w 451"/>
              <a:gd name="T25" fmla="*/ 112 h 451"/>
              <a:gd name="T26" fmla="*/ 226 w 451"/>
              <a:gd name="T27" fmla="*/ 225 h 451"/>
              <a:gd name="T28" fmla="*/ 339 w 451"/>
              <a:gd name="T29" fmla="*/ 112 h 451"/>
              <a:gd name="T30" fmla="*/ 226 w 451"/>
              <a:gd name="T31" fmla="*/ 0 h 451"/>
              <a:gd name="T32" fmla="*/ 226 w 451"/>
              <a:gd name="T33" fmla="*/ 0 h 451"/>
              <a:gd name="T34" fmla="*/ 226 w 451"/>
              <a:gd name="T35" fmla="*/ 254 h 451"/>
              <a:gd name="T36" fmla="*/ 0 w 451"/>
              <a:gd name="T37" fmla="*/ 366 h 451"/>
              <a:gd name="T38" fmla="*/ 0 w 451"/>
              <a:gd name="T39" fmla="*/ 451 h 451"/>
              <a:gd name="T40" fmla="*/ 451 w 451"/>
              <a:gd name="T41" fmla="*/ 451 h 451"/>
              <a:gd name="T42" fmla="*/ 451 w 451"/>
              <a:gd name="T43" fmla="*/ 366 h 451"/>
              <a:gd name="T44" fmla="*/ 226 w 451"/>
              <a:gd name="T45" fmla="*/ 254 h 451"/>
              <a:gd name="T46" fmla="*/ 226 w 451"/>
              <a:gd name="T47" fmla="*/ 254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1" h="451">
                <a:moveTo>
                  <a:pt x="226" y="53"/>
                </a:moveTo>
                <a:cubicBezTo>
                  <a:pt x="260" y="53"/>
                  <a:pt x="285" y="79"/>
                  <a:pt x="285" y="112"/>
                </a:cubicBezTo>
                <a:cubicBezTo>
                  <a:pt x="285" y="146"/>
                  <a:pt x="260" y="172"/>
                  <a:pt x="226" y="172"/>
                </a:cubicBezTo>
                <a:cubicBezTo>
                  <a:pt x="192" y="172"/>
                  <a:pt x="166" y="146"/>
                  <a:pt x="166" y="112"/>
                </a:cubicBezTo>
                <a:cubicBezTo>
                  <a:pt x="166" y="79"/>
                  <a:pt x="192" y="53"/>
                  <a:pt x="226" y="53"/>
                </a:cubicBezTo>
                <a:moveTo>
                  <a:pt x="226" y="307"/>
                </a:moveTo>
                <a:cubicBezTo>
                  <a:pt x="310" y="307"/>
                  <a:pt x="398" y="350"/>
                  <a:pt x="398" y="366"/>
                </a:cubicBezTo>
                <a:lnTo>
                  <a:pt x="398" y="397"/>
                </a:lnTo>
                <a:lnTo>
                  <a:pt x="54" y="397"/>
                </a:lnTo>
                <a:lnTo>
                  <a:pt x="54" y="366"/>
                </a:lnTo>
                <a:cubicBezTo>
                  <a:pt x="54" y="350"/>
                  <a:pt x="141" y="307"/>
                  <a:pt x="226" y="307"/>
                </a:cubicBezTo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54"/>
                </a:moveTo>
                <a:cubicBezTo>
                  <a:pt x="149" y="254"/>
                  <a:pt x="0" y="290"/>
                  <a:pt x="0" y="366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66"/>
                </a:lnTo>
                <a:cubicBezTo>
                  <a:pt x="451" y="290"/>
                  <a:pt x="302" y="254"/>
                  <a:pt x="226" y="254"/>
                </a:cubicBezTo>
                <a:lnTo>
                  <a:pt x="226" y="254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68901" y="5245325"/>
            <a:ext cx="7722700" cy="13788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spcBef>
                <a:spcPct val="20000"/>
              </a:spcBef>
              <a:buClr>
                <a:schemeClr val="accent3"/>
              </a:buClr>
              <a:buSzPct val="85000"/>
              <a:buFont typeface="Wingdings" charset="2"/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39750" indent="-180975">
              <a:spcBef>
                <a:spcPct val="20000"/>
              </a:spcBef>
              <a:buClr>
                <a:schemeClr val="accent3"/>
              </a:buClr>
              <a:buSzPct val="80000"/>
              <a:buFont typeface="Wingdings" charset="2"/>
              <a:buChar char="§"/>
              <a:defRPr sz="1600"/>
            </a:lvl2pPr>
            <a:lvl3pPr marL="804863" indent="-176213">
              <a:spcBef>
                <a:spcPct val="20000"/>
              </a:spcBef>
              <a:buClr>
                <a:schemeClr val="accent3"/>
              </a:buClr>
              <a:buSzPct val="80000"/>
              <a:buFont typeface="Wingdings" charset="2"/>
              <a:buChar char="§"/>
              <a:defRPr sz="1400"/>
            </a:lvl3pPr>
            <a:lvl4pPr marL="1074738" indent="-176213">
              <a:spcBef>
                <a:spcPct val="20000"/>
              </a:spcBef>
              <a:buClr>
                <a:schemeClr val="accent3"/>
              </a:buClr>
              <a:buSzPct val="80000"/>
              <a:buFont typeface="Wingdings" charset="2"/>
              <a:buChar char="§"/>
              <a:defRPr sz="1200"/>
            </a:lvl4pPr>
            <a:lvl5pPr marL="1344613" indent="-180975">
              <a:spcBef>
                <a:spcPct val="20000"/>
              </a:spcBef>
              <a:buClr>
                <a:schemeClr val="accent3"/>
              </a:buClr>
              <a:buSzPct val="80000"/>
              <a:buFont typeface="Wingdings" charset="2"/>
              <a:buChar char="§"/>
              <a:defRPr sz="12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©Beta Systems Software AG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2192000" y="-180912"/>
            <a:ext cx="618456" cy="77976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de-DE" sz="4267" dirty="0">
                <a:ln w="19050">
                  <a:solidFill>
                    <a:srgbClr val="00B050"/>
                  </a:solidFill>
                </a:ln>
                <a:noFill/>
                <a:latin typeface="Arial Black" panose="020B0A04020102020204" pitchFamily="34" charset="0"/>
              </a:rPr>
              <a:t>E</a:t>
            </a:r>
            <a:endParaRPr lang="en-US" sz="4267" dirty="0">
              <a:ln w="19050">
                <a:solidFill>
                  <a:srgbClr val="00B050"/>
                </a:solidFill>
              </a:ln>
              <a:noFill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97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-0.04 C 0.081 -0.049 0.102 -0.054 0.124 -0.054 C 0.149 -0.054 0.169 -0.049 0.183 -0.04 L 0.25 0 E" pathEditMode="relative" ptsTypes="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51" grpId="0" animBg="1"/>
      <p:bldP spid="53" grpId="0" animBg="1"/>
      <p:bldP spid="54" grpId="0"/>
      <p:bldP spid="5" grpId="0" build="p"/>
      <p:bldP spid="37" grpId="0" animBg="1"/>
      <p:bldP spid="37" grpId="1" animBg="1"/>
      <p:bldP spid="38" grpId="0" animBg="1"/>
      <p:bldP spid="39" grpId="0" animBg="1"/>
      <p:bldP spid="40" grpId="0" animBg="1"/>
      <p:bldP spid="44" grpId="0" animBg="1"/>
      <p:bldP spid="46" grpId="0" animBg="1"/>
      <p:bldP spid="48" grpId="0" animBg="1"/>
      <p:bldP spid="49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4"/>
          <p:cNvSpPr>
            <a:spLocks noChangeShapeType="1"/>
          </p:cNvSpPr>
          <p:nvPr/>
        </p:nvSpPr>
        <p:spPr bwMode="auto">
          <a:xfrm>
            <a:off x="480000" y="4794754"/>
            <a:ext cx="10760528" cy="1141"/>
          </a:xfrm>
          <a:prstGeom prst="line">
            <a:avLst/>
          </a:prstGeom>
          <a:noFill/>
          <a:ln w="25400">
            <a:solidFill>
              <a:srgbClr val="00386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 sz="2400"/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2895601" y="4794753"/>
            <a:ext cx="3263900" cy="1551619"/>
          </a:xfrm>
          <a:prstGeom prst="rect">
            <a:avLst/>
          </a:prstGeom>
          <a:gradFill rotWithShape="1">
            <a:gsLst>
              <a:gs pos="0">
                <a:srgbClr val="E05206">
                  <a:lumMod val="20000"/>
                  <a:lumOff val="80000"/>
                </a:srgbClr>
              </a:gs>
              <a:gs pos="100000">
                <a:srgbClr val="E05206"/>
              </a:gs>
            </a:gsLst>
            <a:lin ang="5400000" scaled="1"/>
          </a:gradFill>
          <a:ln w="254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de-DE" sz="1867" b="1" dirty="0"/>
              <a:t>Identity &amp; Access </a:t>
            </a:r>
            <a:br>
              <a:rPr lang="de-DE" sz="1867" b="1" dirty="0"/>
            </a:br>
            <a:r>
              <a:rPr lang="de-DE" sz="1867" b="1" dirty="0"/>
              <a:t>Management</a:t>
            </a:r>
            <a:br>
              <a:rPr lang="de-DE" sz="1867" b="1" dirty="0"/>
            </a:br>
            <a:r>
              <a:rPr lang="de-DE" sz="1867" b="1" dirty="0"/>
              <a:t>IAM</a:t>
            </a:r>
          </a:p>
        </p:txBody>
      </p:sp>
      <p:sp>
        <p:nvSpPr>
          <p:cNvPr id="48" name="Text Box 8"/>
          <p:cNvSpPr txBox="1">
            <a:spLocks noChangeArrowheads="1"/>
          </p:cNvSpPr>
          <p:nvPr/>
        </p:nvSpPr>
        <p:spPr bwMode="auto">
          <a:xfrm>
            <a:off x="594931" y="5411016"/>
            <a:ext cx="1087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BB1D1"/>
                    </a:gs>
                    <a:gs pos="100000">
                      <a:srgbClr val="00387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386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187325" indent="-187325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de-DE" sz="2400" dirty="0"/>
              <a:t>IT Dept.</a:t>
            </a:r>
          </a:p>
        </p:txBody>
      </p:sp>
      <p:sp>
        <p:nvSpPr>
          <p:cNvPr id="49" name="Text Box 9"/>
          <p:cNvSpPr txBox="1">
            <a:spLocks noChangeArrowheads="1"/>
          </p:cNvSpPr>
          <p:nvPr/>
        </p:nvSpPr>
        <p:spPr bwMode="auto">
          <a:xfrm>
            <a:off x="579965" y="3872200"/>
            <a:ext cx="125034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BB1D1"/>
                    </a:gs>
                    <a:gs pos="100000">
                      <a:srgbClr val="00387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386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de-DE" sz="2400" dirty="0"/>
              <a:t>Business</a:t>
            </a:r>
            <a:br>
              <a:rPr lang="de-DE" sz="2400" dirty="0"/>
            </a:br>
            <a:r>
              <a:rPr lang="de-DE" sz="2400" dirty="0"/>
              <a:t>Layer</a:t>
            </a:r>
          </a:p>
        </p:txBody>
      </p: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6254750" y="5132480"/>
            <a:ext cx="1536700" cy="433409"/>
          </a:xfrm>
          <a:prstGeom prst="rightArrow">
            <a:avLst>
              <a:gd name="adj1" fmla="val 91176"/>
              <a:gd name="adj2" fmla="val 44115"/>
            </a:avLst>
          </a:prstGeom>
          <a:solidFill>
            <a:schemeClr val="bg1"/>
          </a:solidFill>
          <a:ln w="9525" algn="ctr">
            <a:solidFill>
              <a:srgbClr val="00386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000" tIns="0" rIns="0" bIns="0" anchor="ctr"/>
          <a:lstStyle/>
          <a:p>
            <a:pPr algn="l"/>
            <a:r>
              <a:rPr lang="de-DE" sz="1400" dirty="0"/>
              <a:t>Access </a:t>
            </a:r>
            <a:br>
              <a:rPr lang="de-DE" sz="1400" dirty="0"/>
            </a:br>
            <a:r>
              <a:rPr lang="de-DE" sz="1400" dirty="0"/>
              <a:t>Rights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Workflows - Involving the Business Layer</a:t>
            </a:r>
            <a:endParaRPr lang="de-DE" dirty="0"/>
          </a:p>
        </p:txBody>
      </p:sp>
      <p:sp>
        <p:nvSpPr>
          <p:cNvPr id="56324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1pPr>
            <a:lvl2pPr marL="990575" indent="-380990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2pPr>
            <a:lvl3pPr marL="1523962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3pPr>
            <a:lvl4pPr marL="2133547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4pPr>
            <a:lvl5pPr marL="2743131" indent="-304792" eaLnBrk="0" hangingPunct="0">
              <a:defRPr b="1">
                <a:solidFill>
                  <a:schemeClr val="bg1"/>
                </a:solidFill>
                <a:latin typeface="Arial" pitchFamily="34" charset="0"/>
              </a:defRPr>
            </a:lvl5pPr>
            <a:lvl6pPr marL="3352716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6pPr>
            <a:lvl7pPr marL="3962301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7pPr>
            <a:lvl8pPr marL="4571886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8pPr>
            <a:lvl9pPr marL="5181470" indent="-304792" algn="ctr" eaLnBrk="0" fontAlgn="base" hangingPunct="0">
              <a:spcBef>
                <a:spcPct val="3000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2C8D37E2-649E-4298-9997-DD1CB401FD81}" type="datetime1">
              <a:rPr lang="de-DE" b="0" smtClean="0">
                <a:solidFill>
                  <a:srgbClr val="504E53"/>
                </a:solidFill>
              </a:rPr>
              <a:t>10.06.2021</a:t>
            </a:fld>
            <a:endParaRPr lang="de-DE" b="0">
              <a:solidFill>
                <a:srgbClr val="504E5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001" y="1272000"/>
            <a:ext cx="11231999" cy="192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can judge individual access rights requests?</a:t>
            </a:r>
          </a:p>
          <a:p>
            <a:r>
              <a:rPr lang="en-US" sz="2133" dirty="0"/>
              <a:t>With IAM Workflows, users can request specific access rights on their own</a:t>
            </a:r>
          </a:p>
          <a:p>
            <a:r>
              <a:rPr lang="en-US" sz="2133" dirty="0"/>
              <a:t>By configurable approval processes, managers will decide about the request</a:t>
            </a:r>
          </a:p>
          <a:p>
            <a:r>
              <a:rPr lang="en-US" sz="2133" dirty="0"/>
              <a:t>Access rights will be granted and managed automatically by the IAM system</a:t>
            </a:r>
          </a:p>
          <a:p>
            <a:r>
              <a:rPr lang="en-US" sz="2133" dirty="0"/>
              <a:t>All activities and approval steps are logged and preserved for later audits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2895601" y="3461658"/>
            <a:ext cx="3263900" cy="1334237"/>
          </a:xfrm>
          <a:prstGeom prst="rect">
            <a:avLst/>
          </a:prstGeom>
          <a:gradFill rotWithShape="1">
            <a:gsLst>
              <a:gs pos="0">
                <a:srgbClr val="E05206"/>
              </a:gs>
              <a:gs pos="100000">
                <a:srgbClr val="E05206">
                  <a:lumMod val="20000"/>
                  <a:lumOff val="80000"/>
                </a:srgbClr>
              </a:gs>
            </a:gsLst>
            <a:lin ang="5400000" scaled="1"/>
          </a:gra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de-DE" sz="1867" dirty="0"/>
              <a:t>Workflow-System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254749" y="4241533"/>
            <a:ext cx="1056216" cy="1052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614157" y="4124358"/>
            <a:ext cx="337400" cy="31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67" b="1" dirty="0"/>
              <a:t>?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6254750" y="3872200"/>
            <a:ext cx="3139623" cy="0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8055181" y="3697794"/>
            <a:ext cx="337400" cy="31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67" b="1" dirty="0"/>
              <a:t>?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6254750" y="3651993"/>
            <a:ext cx="3139623" cy="0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017863" y="3461658"/>
            <a:ext cx="337400" cy="31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67" b="1" dirty="0"/>
              <a:t>!</a:t>
            </a:r>
          </a:p>
        </p:txBody>
      </p:sp>
      <p:cxnSp>
        <p:nvCxnSpPr>
          <p:cNvPr id="79" name="AutoShape 26"/>
          <p:cNvCxnSpPr>
            <a:cxnSpLocks noChangeShapeType="1"/>
          </p:cNvCxnSpPr>
          <p:nvPr/>
        </p:nvCxnSpPr>
        <p:spPr bwMode="auto">
          <a:xfrm rot="16200000" flipH="1">
            <a:off x="7664495" y="4454758"/>
            <a:ext cx="392551" cy="557741"/>
          </a:xfrm>
          <a:prstGeom prst="bentConnector3">
            <a:avLst>
              <a:gd name="adj1" fmla="val 30589"/>
            </a:avLst>
          </a:prstGeom>
          <a:noFill/>
          <a:ln w="25400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Arc 15"/>
          <p:cNvSpPr/>
          <p:nvPr/>
        </p:nvSpPr>
        <p:spPr>
          <a:xfrm flipH="1">
            <a:off x="5803448" y="3872201"/>
            <a:ext cx="597353" cy="389081"/>
          </a:xfrm>
          <a:prstGeom prst="arc">
            <a:avLst>
              <a:gd name="adj1" fmla="val 16200000"/>
              <a:gd name="adj2" fmla="val 5549367"/>
            </a:avLst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80" name="Arc 79"/>
          <p:cNvSpPr/>
          <p:nvPr/>
        </p:nvSpPr>
        <p:spPr>
          <a:xfrm>
            <a:off x="9280753" y="3651994"/>
            <a:ext cx="295275" cy="238628"/>
          </a:xfrm>
          <a:prstGeom prst="arc">
            <a:avLst>
              <a:gd name="adj1" fmla="val 16200000"/>
              <a:gd name="adj2" fmla="val 5549367"/>
            </a:avLst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9" name="Freeform 18"/>
          <p:cNvSpPr/>
          <p:nvPr/>
        </p:nvSpPr>
        <p:spPr>
          <a:xfrm>
            <a:off x="5676858" y="3624943"/>
            <a:ext cx="408257" cy="1747371"/>
          </a:xfrm>
          <a:custGeom>
            <a:avLst/>
            <a:gdLst>
              <a:gd name="connsiteX0" fmla="*/ 298028 w 306193"/>
              <a:gd name="connsiteY0" fmla="*/ 0 h 1310528"/>
              <a:gd name="connsiteX1" fmla="*/ 36771 w 306193"/>
              <a:gd name="connsiteY1" fmla="*/ 97972 h 1310528"/>
              <a:gd name="connsiteX2" fmla="*/ 4114 w 306193"/>
              <a:gd name="connsiteY2" fmla="*/ 571500 h 1310528"/>
              <a:gd name="connsiteX3" fmla="*/ 12278 w 306193"/>
              <a:gd name="connsiteY3" fmla="*/ 1036864 h 1310528"/>
              <a:gd name="connsiteX4" fmla="*/ 110250 w 306193"/>
              <a:gd name="connsiteY4" fmla="*/ 1273629 h 1310528"/>
              <a:gd name="connsiteX5" fmla="*/ 306193 w 306193"/>
              <a:gd name="connsiteY5" fmla="*/ 1306286 h 131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193" h="1310528">
                <a:moveTo>
                  <a:pt x="298028" y="0"/>
                </a:moveTo>
                <a:cubicBezTo>
                  <a:pt x="191892" y="1361"/>
                  <a:pt x="85757" y="2722"/>
                  <a:pt x="36771" y="97972"/>
                </a:cubicBezTo>
                <a:cubicBezTo>
                  <a:pt x="-12215" y="193222"/>
                  <a:pt x="8196" y="415018"/>
                  <a:pt x="4114" y="571500"/>
                </a:cubicBezTo>
                <a:cubicBezTo>
                  <a:pt x="32" y="727982"/>
                  <a:pt x="-5411" y="919843"/>
                  <a:pt x="12278" y="1036864"/>
                </a:cubicBezTo>
                <a:cubicBezTo>
                  <a:pt x="29967" y="1153886"/>
                  <a:pt x="61264" y="1228725"/>
                  <a:pt x="110250" y="1273629"/>
                </a:cubicBezTo>
                <a:cubicBezTo>
                  <a:pt x="159236" y="1318533"/>
                  <a:pt x="232714" y="1312409"/>
                  <a:pt x="306193" y="1306286"/>
                </a:cubicBezTo>
              </a:path>
            </a:pathLst>
          </a:cu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449286" y="5411016"/>
            <a:ext cx="435101" cy="7835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Picture 65" descr="icon_dokument_NB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270" y="5222792"/>
            <a:ext cx="292732" cy="41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28391" y="4149815"/>
            <a:ext cx="925253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67" dirty="0"/>
              <a:t>Manager</a:t>
            </a:r>
          </a:p>
        </p:txBody>
      </p:sp>
      <p:sp>
        <p:nvSpPr>
          <p:cNvPr id="30" name="Freeform 17"/>
          <p:cNvSpPr>
            <a:spLocks noChangeAspect="1" noEditPoints="1"/>
          </p:cNvSpPr>
          <p:nvPr/>
        </p:nvSpPr>
        <p:spPr bwMode="auto">
          <a:xfrm>
            <a:off x="7329885" y="3930924"/>
            <a:ext cx="544560" cy="539424"/>
          </a:xfrm>
          <a:custGeom>
            <a:avLst/>
            <a:gdLst>
              <a:gd name="T0" fmla="*/ 226 w 451"/>
              <a:gd name="T1" fmla="*/ 0 h 451"/>
              <a:gd name="T2" fmla="*/ 113 w 451"/>
              <a:gd name="T3" fmla="*/ 112 h 451"/>
              <a:gd name="T4" fmla="*/ 226 w 451"/>
              <a:gd name="T5" fmla="*/ 225 h 451"/>
              <a:gd name="T6" fmla="*/ 339 w 451"/>
              <a:gd name="T7" fmla="*/ 112 h 451"/>
              <a:gd name="T8" fmla="*/ 226 w 451"/>
              <a:gd name="T9" fmla="*/ 0 h 451"/>
              <a:gd name="T10" fmla="*/ 226 w 451"/>
              <a:gd name="T11" fmla="*/ 0 h 451"/>
              <a:gd name="T12" fmla="*/ 226 w 451"/>
              <a:gd name="T13" fmla="*/ 282 h 451"/>
              <a:gd name="T14" fmla="*/ 0 w 451"/>
              <a:gd name="T15" fmla="*/ 395 h 451"/>
              <a:gd name="T16" fmla="*/ 0 w 451"/>
              <a:gd name="T17" fmla="*/ 451 h 451"/>
              <a:gd name="T18" fmla="*/ 451 w 451"/>
              <a:gd name="T19" fmla="*/ 451 h 451"/>
              <a:gd name="T20" fmla="*/ 451 w 451"/>
              <a:gd name="T21" fmla="*/ 395 h 451"/>
              <a:gd name="T22" fmla="*/ 226 w 451"/>
              <a:gd name="T23" fmla="*/ 282 h 451"/>
              <a:gd name="T24" fmla="*/ 226 w 451"/>
              <a:gd name="T25" fmla="*/ 28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1" h="451"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82"/>
                </a:moveTo>
                <a:cubicBezTo>
                  <a:pt x="149" y="282"/>
                  <a:pt x="0" y="318"/>
                  <a:pt x="0" y="395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95"/>
                </a:lnTo>
                <a:cubicBezTo>
                  <a:pt x="451" y="318"/>
                  <a:pt x="302" y="282"/>
                  <a:pt x="226" y="282"/>
                </a:cubicBezTo>
                <a:lnTo>
                  <a:pt x="226" y="282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31" name="Freeform 25"/>
          <p:cNvSpPr>
            <a:spLocks noChangeAspect="1" noEditPoints="1"/>
          </p:cNvSpPr>
          <p:nvPr/>
        </p:nvSpPr>
        <p:spPr bwMode="auto">
          <a:xfrm>
            <a:off x="9634018" y="3616905"/>
            <a:ext cx="550757" cy="545564"/>
          </a:xfrm>
          <a:custGeom>
            <a:avLst/>
            <a:gdLst>
              <a:gd name="T0" fmla="*/ 226 w 451"/>
              <a:gd name="T1" fmla="*/ 53 h 451"/>
              <a:gd name="T2" fmla="*/ 285 w 451"/>
              <a:gd name="T3" fmla="*/ 112 h 451"/>
              <a:gd name="T4" fmla="*/ 226 w 451"/>
              <a:gd name="T5" fmla="*/ 172 h 451"/>
              <a:gd name="T6" fmla="*/ 166 w 451"/>
              <a:gd name="T7" fmla="*/ 112 h 451"/>
              <a:gd name="T8" fmla="*/ 226 w 451"/>
              <a:gd name="T9" fmla="*/ 53 h 451"/>
              <a:gd name="T10" fmla="*/ 226 w 451"/>
              <a:gd name="T11" fmla="*/ 307 h 451"/>
              <a:gd name="T12" fmla="*/ 398 w 451"/>
              <a:gd name="T13" fmla="*/ 366 h 451"/>
              <a:gd name="T14" fmla="*/ 398 w 451"/>
              <a:gd name="T15" fmla="*/ 397 h 451"/>
              <a:gd name="T16" fmla="*/ 54 w 451"/>
              <a:gd name="T17" fmla="*/ 397 h 451"/>
              <a:gd name="T18" fmla="*/ 54 w 451"/>
              <a:gd name="T19" fmla="*/ 366 h 451"/>
              <a:gd name="T20" fmla="*/ 226 w 451"/>
              <a:gd name="T21" fmla="*/ 307 h 451"/>
              <a:gd name="T22" fmla="*/ 226 w 451"/>
              <a:gd name="T23" fmla="*/ 0 h 451"/>
              <a:gd name="T24" fmla="*/ 113 w 451"/>
              <a:gd name="T25" fmla="*/ 112 h 451"/>
              <a:gd name="T26" fmla="*/ 226 w 451"/>
              <a:gd name="T27" fmla="*/ 225 h 451"/>
              <a:gd name="T28" fmla="*/ 339 w 451"/>
              <a:gd name="T29" fmla="*/ 112 h 451"/>
              <a:gd name="T30" fmla="*/ 226 w 451"/>
              <a:gd name="T31" fmla="*/ 0 h 451"/>
              <a:gd name="T32" fmla="*/ 226 w 451"/>
              <a:gd name="T33" fmla="*/ 0 h 451"/>
              <a:gd name="T34" fmla="*/ 226 w 451"/>
              <a:gd name="T35" fmla="*/ 254 h 451"/>
              <a:gd name="T36" fmla="*/ 0 w 451"/>
              <a:gd name="T37" fmla="*/ 366 h 451"/>
              <a:gd name="T38" fmla="*/ 0 w 451"/>
              <a:gd name="T39" fmla="*/ 451 h 451"/>
              <a:gd name="T40" fmla="*/ 451 w 451"/>
              <a:gd name="T41" fmla="*/ 451 h 451"/>
              <a:gd name="T42" fmla="*/ 451 w 451"/>
              <a:gd name="T43" fmla="*/ 366 h 451"/>
              <a:gd name="T44" fmla="*/ 226 w 451"/>
              <a:gd name="T45" fmla="*/ 254 h 451"/>
              <a:gd name="T46" fmla="*/ 226 w 451"/>
              <a:gd name="T47" fmla="*/ 254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1" h="451">
                <a:moveTo>
                  <a:pt x="226" y="53"/>
                </a:moveTo>
                <a:cubicBezTo>
                  <a:pt x="260" y="53"/>
                  <a:pt x="285" y="79"/>
                  <a:pt x="285" y="112"/>
                </a:cubicBezTo>
                <a:cubicBezTo>
                  <a:pt x="285" y="146"/>
                  <a:pt x="260" y="172"/>
                  <a:pt x="226" y="172"/>
                </a:cubicBezTo>
                <a:cubicBezTo>
                  <a:pt x="192" y="172"/>
                  <a:pt x="166" y="146"/>
                  <a:pt x="166" y="112"/>
                </a:cubicBezTo>
                <a:cubicBezTo>
                  <a:pt x="166" y="79"/>
                  <a:pt x="192" y="53"/>
                  <a:pt x="226" y="53"/>
                </a:cubicBezTo>
                <a:moveTo>
                  <a:pt x="226" y="307"/>
                </a:moveTo>
                <a:cubicBezTo>
                  <a:pt x="310" y="307"/>
                  <a:pt x="398" y="350"/>
                  <a:pt x="398" y="366"/>
                </a:cubicBezTo>
                <a:lnTo>
                  <a:pt x="398" y="397"/>
                </a:lnTo>
                <a:lnTo>
                  <a:pt x="54" y="397"/>
                </a:lnTo>
                <a:lnTo>
                  <a:pt x="54" y="366"/>
                </a:lnTo>
                <a:cubicBezTo>
                  <a:pt x="54" y="350"/>
                  <a:pt x="141" y="307"/>
                  <a:pt x="226" y="307"/>
                </a:cubicBezTo>
                <a:moveTo>
                  <a:pt x="226" y="0"/>
                </a:moveTo>
                <a:cubicBezTo>
                  <a:pt x="164" y="0"/>
                  <a:pt x="113" y="50"/>
                  <a:pt x="113" y="112"/>
                </a:cubicBezTo>
                <a:cubicBezTo>
                  <a:pt x="113" y="175"/>
                  <a:pt x="164" y="225"/>
                  <a:pt x="226" y="225"/>
                </a:cubicBezTo>
                <a:cubicBezTo>
                  <a:pt x="288" y="225"/>
                  <a:pt x="339" y="175"/>
                  <a:pt x="339" y="112"/>
                </a:cubicBezTo>
                <a:cubicBezTo>
                  <a:pt x="339" y="50"/>
                  <a:pt x="288" y="0"/>
                  <a:pt x="226" y="0"/>
                </a:cubicBezTo>
                <a:lnTo>
                  <a:pt x="226" y="0"/>
                </a:lnTo>
                <a:close/>
                <a:moveTo>
                  <a:pt x="226" y="254"/>
                </a:moveTo>
                <a:cubicBezTo>
                  <a:pt x="149" y="254"/>
                  <a:pt x="0" y="290"/>
                  <a:pt x="0" y="366"/>
                </a:cubicBezTo>
                <a:lnTo>
                  <a:pt x="0" y="451"/>
                </a:lnTo>
                <a:lnTo>
                  <a:pt x="451" y="451"/>
                </a:lnTo>
                <a:lnTo>
                  <a:pt x="451" y="366"/>
                </a:lnTo>
                <a:cubicBezTo>
                  <a:pt x="451" y="290"/>
                  <a:pt x="302" y="254"/>
                  <a:pt x="226" y="254"/>
                </a:cubicBezTo>
                <a:lnTo>
                  <a:pt x="226" y="254"/>
                </a:ln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32" name="Freeform 21"/>
          <p:cNvSpPr>
            <a:spLocks noChangeAspect="1" noEditPoints="1"/>
          </p:cNvSpPr>
          <p:nvPr/>
        </p:nvSpPr>
        <p:spPr bwMode="auto">
          <a:xfrm>
            <a:off x="7839596" y="5008267"/>
            <a:ext cx="735504" cy="665151"/>
          </a:xfrm>
          <a:custGeom>
            <a:avLst/>
            <a:gdLst>
              <a:gd name="T0" fmla="*/ 38 w 480"/>
              <a:gd name="T1" fmla="*/ 423 h 423"/>
              <a:gd name="T2" fmla="*/ 0 w 480"/>
              <a:gd name="T3" fmla="*/ 385 h 423"/>
              <a:gd name="T4" fmla="*/ 0 w 480"/>
              <a:gd name="T5" fmla="*/ 154 h 423"/>
              <a:gd name="T6" fmla="*/ 38 w 480"/>
              <a:gd name="T7" fmla="*/ 115 h 423"/>
              <a:gd name="T8" fmla="*/ 154 w 480"/>
              <a:gd name="T9" fmla="*/ 115 h 423"/>
              <a:gd name="T10" fmla="*/ 192 w 480"/>
              <a:gd name="T11" fmla="*/ 154 h 423"/>
              <a:gd name="T12" fmla="*/ 345 w 480"/>
              <a:gd name="T13" fmla="*/ 154 h 423"/>
              <a:gd name="T14" fmla="*/ 384 w 480"/>
              <a:gd name="T15" fmla="*/ 192 h 423"/>
              <a:gd name="T16" fmla="*/ 384 w 480"/>
              <a:gd name="T17" fmla="*/ 385 h 423"/>
              <a:gd name="T18" fmla="*/ 345 w 480"/>
              <a:gd name="T19" fmla="*/ 423 h 423"/>
              <a:gd name="T20" fmla="*/ 38 w 480"/>
              <a:gd name="T21" fmla="*/ 423 h 423"/>
              <a:gd name="T22" fmla="*/ 441 w 480"/>
              <a:gd name="T23" fmla="*/ 38 h 423"/>
              <a:gd name="T24" fmla="*/ 288 w 480"/>
              <a:gd name="T25" fmla="*/ 38 h 423"/>
              <a:gd name="T26" fmla="*/ 249 w 480"/>
              <a:gd name="T27" fmla="*/ 0 h 423"/>
              <a:gd name="T28" fmla="*/ 134 w 480"/>
              <a:gd name="T29" fmla="*/ 0 h 423"/>
              <a:gd name="T30" fmla="*/ 96 w 480"/>
              <a:gd name="T31" fmla="*/ 38 h 423"/>
              <a:gd name="T32" fmla="*/ 96 w 480"/>
              <a:gd name="T33" fmla="*/ 77 h 423"/>
              <a:gd name="T34" fmla="*/ 154 w 480"/>
              <a:gd name="T35" fmla="*/ 77 h 423"/>
              <a:gd name="T36" fmla="*/ 169 w 480"/>
              <a:gd name="T37" fmla="*/ 77 h 423"/>
              <a:gd name="T38" fmla="*/ 181 w 480"/>
              <a:gd name="T39" fmla="*/ 88 h 423"/>
              <a:gd name="T40" fmla="*/ 208 w 480"/>
              <a:gd name="T41" fmla="*/ 115 h 423"/>
              <a:gd name="T42" fmla="*/ 345 w 480"/>
              <a:gd name="T43" fmla="*/ 115 h 423"/>
              <a:gd name="T44" fmla="*/ 422 w 480"/>
              <a:gd name="T45" fmla="*/ 192 h 423"/>
              <a:gd name="T46" fmla="*/ 422 w 480"/>
              <a:gd name="T47" fmla="*/ 308 h 423"/>
              <a:gd name="T48" fmla="*/ 441 w 480"/>
              <a:gd name="T49" fmla="*/ 308 h 423"/>
              <a:gd name="T50" fmla="*/ 480 w 480"/>
              <a:gd name="T51" fmla="*/ 269 h 423"/>
              <a:gd name="T52" fmla="*/ 480 w 480"/>
              <a:gd name="T53" fmla="*/ 77 h 423"/>
              <a:gd name="T54" fmla="*/ 441 w 480"/>
              <a:gd name="T55" fmla="*/ 38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0" h="423">
                <a:moveTo>
                  <a:pt x="38" y="423"/>
                </a:moveTo>
                <a:cubicBezTo>
                  <a:pt x="17" y="423"/>
                  <a:pt x="0" y="406"/>
                  <a:pt x="0" y="385"/>
                </a:cubicBezTo>
                <a:lnTo>
                  <a:pt x="0" y="154"/>
                </a:lnTo>
                <a:cubicBezTo>
                  <a:pt x="0" y="132"/>
                  <a:pt x="17" y="115"/>
                  <a:pt x="38" y="115"/>
                </a:cubicBezTo>
                <a:lnTo>
                  <a:pt x="154" y="115"/>
                </a:lnTo>
                <a:lnTo>
                  <a:pt x="192" y="154"/>
                </a:lnTo>
                <a:lnTo>
                  <a:pt x="345" y="154"/>
                </a:lnTo>
                <a:cubicBezTo>
                  <a:pt x="367" y="154"/>
                  <a:pt x="384" y="171"/>
                  <a:pt x="384" y="192"/>
                </a:cubicBezTo>
                <a:lnTo>
                  <a:pt x="384" y="385"/>
                </a:lnTo>
                <a:cubicBezTo>
                  <a:pt x="384" y="406"/>
                  <a:pt x="367" y="423"/>
                  <a:pt x="345" y="423"/>
                </a:cubicBezTo>
                <a:lnTo>
                  <a:pt x="38" y="423"/>
                </a:lnTo>
                <a:close/>
                <a:moveTo>
                  <a:pt x="441" y="38"/>
                </a:moveTo>
                <a:lnTo>
                  <a:pt x="288" y="38"/>
                </a:lnTo>
                <a:lnTo>
                  <a:pt x="249" y="0"/>
                </a:lnTo>
                <a:lnTo>
                  <a:pt x="134" y="0"/>
                </a:lnTo>
                <a:cubicBezTo>
                  <a:pt x="113" y="0"/>
                  <a:pt x="96" y="17"/>
                  <a:pt x="96" y="38"/>
                </a:cubicBezTo>
                <a:lnTo>
                  <a:pt x="96" y="77"/>
                </a:lnTo>
                <a:lnTo>
                  <a:pt x="154" y="77"/>
                </a:lnTo>
                <a:lnTo>
                  <a:pt x="169" y="77"/>
                </a:lnTo>
                <a:lnTo>
                  <a:pt x="181" y="88"/>
                </a:lnTo>
                <a:lnTo>
                  <a:pt x="208" y="115"/>
                </a:lnTo>
                <a:lnTo>
                  <a:pt x="345" y="115"/>
                </a:lnTo>
                <a:cubicBezTo>
                  <a:pt x="388" y="115"/>
                  <a:pt x="422" y="150"/>
                  <a:pt x="422" y="192"/>
                </a:cubicBezTo>
                <a:lnTo>
                  <a:pt x="422" y="308"/>
                </a:lnTo>
                <a:lnTo>
                  <a:pt x="441" y="308"/>
                </a:lnTo>
                <a:cubicBezTo>
                  <a:pt x="463" y="308"/>
                  <a:pt x="480" y="290"/>
                  <a:pt x="480" y="269"/>
                </a:cubicBezTo>
                <a:lnTo>
                  <a:pt x="480" y="77"/>
                </a:lnTo>
                <a:cubicBezTo>
                  <a:pt x="480" y="55"/>
                  <a:pt x="463" y="38"/>
                  <a:pt x="441" y="38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33" name="Freeform 9"/>
          <p:cNvSpPr>
            <a:spLocks noChangeAspect="1" noEditPoints="1"/>
          </p:cNvSpPr>
          <p:nvPr/>
        </p:nvSpPr>
        <p:spPr bwMode="auto">
          <a:xfrm>
            <a:off x="7137325" y="5254513"/>
            <a:ext cx="435875" cy="197091"/>
          </a:xfrm>
          <a:custGeom>
            <a:avLst/>
            <a:gdLst>
              <a:gd name="T0" fmla="*/ 473 w 480"/>
              <a:gd name="T1" fmla="*/ 88 h 224"/>
              <a:gd name="T2" fmla="*/ 385 w 480"/>
              <a:gd name="T3" fmla="*/ 1 h 224"/>
              <a:gd name="T4" fmla="*/ 366 w 480"/>
              <a:gd name="T5" fmla="*/ 0 h 224"/>
              <a:gd name="T6" fmla="*/ 262 w 480"/>
              <a:gd name="T7" fmla="*/ 75 h 224"/>
              <a:gd name="T8" fmla="*/ 22 w 480"/>
              <a:gd name="T9" fmla="*/ 75 h 224"/>
              <a:gd name="T10" fmla="*/ 0 w 480"/>
              <a:gd name="T11" fmla="*/ 97 h 224"/>
              <a:gd name="T12" fmla="*/ 0 w 480"/>
              <a:gd name="T13" fmla="*/ 127 h 224"/>
              <a:gd name="T14" fmla="*/ 22 w 480"/>
              <a:gd name="T15" fmla="*/ 150 h 224"/>
              <a:gd name="T16" fmla="*/ 73 w 480"/>
              <a:gd name="T17" fmla="*/ 150 h 224"/>
              <a:gd name="T18" fmla="*/ 73 w 480"/>
              <a:gd name="T19" fmla="*/ 189 h 224"/>
              <a:gd name="T20" fmla="*/ 95 w 480"/>
              <a:gd name="T21" fmla="*/ 211 h 224"/>
              <a:gd name="T22" fmla="*/ 161 w 480"/>
              <a:gd name="T23" fmla="*/ 211 h 224"/>
              <a:gd name="T24" fmla="*/ 183 w 480"/>
              <a:gd name="T25" fmla="*/ 189 h 224"/>
              <a:gd name="T26" fmla="*/ 183 w 480"/>
              <a:gd name="T27" fmla="*/ 150 h 224"/>
              <a:gd name="T28" fmla="*/ 262 w 480"/>
              <a:gd name="T29" fmla="*/ 150 h 224"/>
              <a:gd name="T30" fmla="*/ 366 w 480"/>
              <a:gd name="T31" fmla="*/ 224 h 224"/>
              <a:gd name="T32" fmla="*/ 451 w 480"/>
              <a:gd name="T33" fmla="*/ 183 h 224"/>
              <a:gd name="T34" fmla="*/ 473 w 480"/>
              <a:gd name="T35" fmla="*/ 88 h 224"/>
              <a:gd name="T36" fmla="*/ 407 w 480"/>
              <a:gd name="T37" fmla="*/ 112 h 224"/>
              <a:gd name="T38" fmla="*/ 366 w 480"/>
              <a:gd name="T39" fmla="*/ 155 h 224"/>
              <a:gd name="T40" fmla="*/ 324 w 480"/>
              <a:gd name="T41" fmla="*/ 112 h 224"/>
              <a:gd name="T42" fmla="*/ 366 w 480"/>
              <a:gd name="T43" fmla="*/ 69 h 224"/>
              <a:gd name="T44" fmla="*/ 407 w 480"/>
              <a:gd name="T45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0" h="224">
                <a:moveTo>
                  <a:pt x="473" y="88"/>
                </a:moveTo>
                <a:cubicBezTo>
                  <a:pt x="464" y="43"/>
                  <a:pt x="428" y="9"/>
                  <a:pt x="385" y="1"/>
                </a:cubicBezTo>
                <a:cubicBezTo>
                  <a:pt x="378" y="0"/>
                  <a:pt x="372" y="0"/>
                  <a:pt x="366" y="0"/>
                </a:cubicBezTo>
                <a:cubicBezTo>
                  <a:pt x="319" y="0"/>
                  <a:pt x="277" y="30"/>
                  <a:pt x="262" y="75"/>
                </a:cubicBezTo>
                <a:lnTo>
                  <a:pt x="22" y="75"/>
                </a:lnTo>
                <a:cubicBezTo>
                  <a:pt x="9" y="75"/>
                  <a:pt x="0" y="85"/>
                  <a:pt x="0" y="97"/>
                </a:cubicBezTo>
                <a:lnTo>
                  <a:pt x="0" y="127"/>
                </a:lnTo>
                <a:cubicBezTo>
                  <a:pt x="0" y="139"/>
                  <a:pt x="9" y="150"/>
                  <a:pt x="22" y="150"/>
                </a:cubicBezTo>
                <a:lnTo>
                  <a:pt x="73" y="150"/>
                </a:lnTo>
                <a:lnTo>
                  <a:pt x="73" y="189"/>
                </a:lnTo>
                <a:cubicBezTo>
                  <a:pt x="73" y="201"/>
                  <a:pt x="83" y="211"/>
                  <a:pt x="95" y="211"/>
                </a:cubicBezTo>
                <a:lnTo>
                  <a:pt x="161" y="211"/>
                </a:lnTo>
                <a:cubicBezTo>
                  <a:pt x="173" y="211"/>
                  <a:pt x="183" y="201"/>
                  <a:pt x="183" y="189"/>
                </a:cubicBezTo>
                <a:lnTo>
                  <a:pt x="183" y="150"/>
                </a:lnTo>
                <a:lnTo>
                  <a:pt x="262" y="150"/>
                </a:lnTo>
                <a:cubicBezTo>
                  <a:pt x="277" y="194"/>
                  <a:pt x="319" y="224"/>
                  <a:pt x="366" y="224"/>
                </a:cubicBezTo>
                <a:cubicBezTo>
                  <a:pt x="399" y="224"/>
                  <a:pt x="430" y="209"/>
                  <a:pt x="451" y="183"/>
                </a:cubicBezTo>
                <a:cubicBezTo>
                  <a:pt x="472" y="157"/>
                  <a:pt x="480" y="122"/>
                  <a:pt x="473" y="88"/>
                </a:cubicBezTo>
                <a:close/>
                <a:moveTo>
                  <a:pt x="407" y="112"/>
                </a:moveTo>
                <a:cubicBezTo>
                  <a:pt x="407" y="136"/>
                  <a:pt x="389" y="155"/>
                  <a:pt x="366" y="155"/>
                </a:cubicBezTo>
                <a:cubicBezTo>
                  <a:pt x="343" y="155"/>
                  <a:pt x="324" y="136"/>
                  <a:pt x="324" y="112"/>
                </a:cubicBezTo>
                <a:cubicBezTo>
                  <a:pt x="324" y="88"/>
                  <a:pt x="343" y="69"/>
                  <a:pt x="366" y="69"/>
                </a:cubicBezTo>
                <a:cubicBezTo>
                  <a:pt x="389" y="69"/>
                  <a:pt x="407" y="88"/>
                  <a:pt x="407" y="112"/>
                </a:cubicBezTo>
                <a:close/>
              </a:path>
            </a:pathLst>
          </a:custGeom>
          <a:solidFill>
            <a:srgbClr val="E0520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13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Software AG</a:t>
            </a:r>
          </a:p>
        </p:txBody>
      </p:sp>
    </p:spTree>
    <p:extLst>
      <p:ext uri="{BB962C8B-B14F-4D97-AF65-F5344CB8AC3E}">
        <p14:creationId xmlns:p14="http://schemas.microsoft.com/office/powerpoint/2010/main" val="367995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" grpId="0" build="p"/>
      <p:bldP spid="38" grpId="0" animBg="1"/>
      <p:bldP spid="74" grpId="0" animBg="1"/>
      <p:bldP spid="76" grpId="0" animBg="1"/>
      <p:bldP spid="78" grpId="0" animBg="1"/>
      <p:bldP spid="16" grpId="0" animBg="1"/>
      <p:bldP spid="80" grpId="0" animBg="1"/>
      <p:bldP spid="19" grpId="0" animBg="1"/>
      <p:bldP spid="2" grpId="0"/>
      <p:bldP spid="31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22767"/>
            <a:ext cx="12192000" cy="789517"/>
          </a:xfrm>
        </p:spPr>
        <p:txBody>
          <a:bodyPr/>
          <a:lstStyle/>
          <a:p>
            <a:r>
              <a:rPr lang="de-DE" dirty="0" err="1"/>
              <a:t>From</a:t>
            </a:r>
            <a:r>
              <a:rPr lang="de-DE" dirty="0"/>
              <a:t> Technical </a:t>
            </a:r>
            <a:r>
              <a:rPr lang="de-DE" dirty="0" err="1"/>
              <a:t>Provisioning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Access Governance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93" y="6262265"/>
            <a:ext cx="1638590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2400" b="1" dirty="0">
                <a:solidFill>
                  <a:srgbClr val="E05206"/>
                </a:solidFill>
              </a:rPr>
              <a:t>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34602" y="6077599"/>
            <a:ext cx="1963037" cy="8309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2400" b="1" dirty="0">
                <a:solidFill>
                  <a:srgbClr val="E05206"/>
                </a:solidFill>
              </a:rPr>
              <a:t>Traceability/</a:t>
            </a:r>
            <a:br>
              <a:rPr lang="en-US" sz="2400" b="1" dirty="0">
                <a:solidFill>
                  <a:srgbClr val="E05206"/>
                </a:solidFill>
              </a:rPr>
            </a:br>
            <a:r>
              <a:rPr lang="en-US" sz="2400" b="1" dirty="0">
                <a:solidFill>
                  <a:srgbClr val="E05206"/>
                </a:solidFill>
              </a:rPr>
              <a:t>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51077" y="6262265"/>
            <a:ext cx="1107996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2400" b="1" dirty="0">
                <a:solidFill>
                  <a:srgbClr val="E05206"/>
                </a:solidFill>
              </a:rPr>
              <a:t>Speed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1719" y="6262265"/>
            <a:ext cx="1928733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de-DE" sz="2400" b="1" dirty="0">
                <a:solidFill>
                  <a:srgbClr val="E05206"/>
                </a:solidFill>
              </a:rPr>
              <a:t>Compliance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043519" y="4210362"/>
            <a:ext cx="1540932" cy="1750484"/>
            <a:chOff x="1160463" y="2951163"/>
            <a:chExt cx="1155699" cy="1312863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160463" y="2984501"/>
              <a:ext cx="1104900" cy="1279525"/>
            </a:xfrm>
            <a:custGeom>
              <a:avLst/>
              <a:gdLst>
                <a:gd name="T0" fmla="*/ 123 w 696"/>
                <a:gd name="T1" fmla="*/ 731 h 806"/>
                <a:gd name="T2" fmla="*/ 0 w 696"/>
                <a:gd name="T3" fmla="*/ 676 h 806"/>
                <a:gd name="T4" fmla="*/ 0 w 696"/>
                <a:gd name="T5" fmla="*/ 608 h 806"/>
                <a:gd name="T6" fmla="*/ 116 w 696"/>
                <a:gd name="T7" fmla="*/ 471 h 806"/>
                <a:gd name="T8" fmla="*/ 48 w 696"/>
                <a:gd name="T9" fmla="*/ 362 h 806"/>
                <a:gd name="T10" fmla="*/ 95 w 696"/>
                <a:gd name="T11" fmla="*/ 238 h 806"/>
                <a:gd name="T12" fmla="*/ 245 w 696"/>
                <a:gd name="T13" fmla="*/ 184 h 806"/>
                <a:gd name="T14" fmla="*/ 423 w 696"/>
                <a:gd name="T15" fmla="*/ 102 h 806"/>
                <a:gd name="T16" fmla="*/ 574 w 696"/>
                <a:gd name="T17" fmla="*/ 0 h 806"/>
                <a:gd name="T18" fmla="*/ 683 w 696"/>
                <a:gd name="T19" fmla="*/ 62 h 806"/>
                <a:gd name="T20" fmla="*/ 690 w 696"/>
                <a:gd name="T21" fmla="*/ 137 h 806"/>
                <a:gd name="T22" fmla="*/ 655 w 696"/>
                <a:gd name="T23" fmla="*/ 226 h 806"/>
                <a:gd name="T24" fmla="*/ 594 w 696"/>
                <a:gd name="T25" fmla="*/ 204 h 806"/>
                <a:gd name="T26" fmla="*/ 607 w 696"/>
                <a:gd name="T27" fmla="*/ 444 h 806"/>
                <a:gd name="T28" fmla="*/ 696 w 696"/>
                <a:gd name="T29" fmla="*/ 758 h 806"/>
                <a:gd name="T30" fmla="*/ 601 w 696"/>
                <a:gd name="T31" fmla="*/ 758 h 806"/>
                <a:gd name="T32" fmla="*/ 546 w 696"/>
                <a:gd name="T33" fmla="*/ 560 h 806"/>
                <a:gd name="T34" fmla="*/ 512 w 696"/>
                <a:gd name="T35" fmla="*/ 464 h 806"/>
                <a:gd name="T36" fmla="*/ 498 w 696"/>
                <a:gd name="T37" fmla="*/ 327 h 806"/>
                <a:gd name="T38" fmla="*/ 457 w 696"/>
                <a:gd name="T39" fmla="*/ 464 h 806"/>
                <a:gd name="T40" fmla="*/ 519 w 696"/>
                <a:gd name="T41" fmla="*/ 539 h 806"/>
                <a:gd name="T42" fmla="*/ 540 w 696"/>
                <a:gd name="T43" fmla="*/ 635 h 806"/>
                <a:gd name="T44" fmla="*/ 457 w 696"/>
                <a:gd name="T45" fmla="*/ 703 h 806"/>
                <a:gd name="T46" fmla="*/ 423 w 696"/>
                <a:gd name="T47" fmla="*/ 676 h 806"/>
                <a:gd name="T48" fmla="*/ 437 w 696"/>
                <a:gd name="T49" fmla="*/ 567 h 806"/>
                <a:gd name="T50" fmla="*/ 368 w 696"/>
                <a:gd name="T51" fmla="*/ 430 h 806"/>
                <a:gd name="T52" fmla="*/ 280 w 696"/>
                <a:gd name="T53" fmla="*/ 471 h 806"/>
                <a:gd name="T54" fmla="*/ 280 w 696"/>
                <a:gd name="T55" fmla="*/ 697 h 806"/>
                <a:gd name="T56" fmla="*/ 376 w 696"/>
                <a:gd name="T57" fmla="*/ 778 h 806"/>
                <a:gd name="T58" fmla="*/ 376 w 696"/>
                <a:gd name="T59" fmla="*/ 806 h 806"/>
                <a:gd name="T60" fmla="*/ 205 w 696"/>
                <a:gd name="T61" fmla="*/ 806 h 806"/>
                <a:gd name="T62" fmla="*/ 178 w 696"/>
                <a:gd name="T63" fmla="*/ 758 h 806"/>
                <a:gd name="T64" fmla="*/ 178 w 696"/>
                <a:gd name="T65" fmla="*/ 608 h 806"/>
                <a:gd name="T66" fmla="*/ 164 w 696"/>
                <a:gd name="T67" fmla="*/ 567 h 806"/>
                <a:gd name="T68" fmla="*/ 130 w 696"/>
                <a:gd name="T69" fmla="*/ 567 h 806"/>
                <a:gd name="T70" fmla="*/ 81 w 696"/>
                <a:gd name="T71" fmla="*/ 655 h 806"/>
                <a:gd name="T72" fmla="*/ 143 w 696"/>
                <a:gd name="T73" fmla="*/ 676 h 806"/>
                <a:gd name="T74" fmla="*/ 123 w 696"/>
                <a:gd name="T75" fmla="*/ 731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96" h="806">
                  <a:moveTo>
                    <a:pt x="123" y="731"/>
                  </a:moveTo>
                  <a:lnTo>
                    <a:pt x="0" y="676"/>
                  </a:lnTo>
                  <a:lnTo>
                    <a:pt x="0" y="608"/>
                  </a:lnTo>
                  <a:lnTo>
                    <a:pt x="116" y="471"/>
                  </a:lnTo>
                  <a:lnTo>
                    <a:pt x="48" y="362"/>
                  </a:lnTo>
                  <a:lnTo>
                    <a:pt x="95" y="238"/>
                  </a:lnTo>
                  <a:lnTo>
                    <a:pt x="245" y="184"/>
                  </a:lnTo>
                  <a:lnTo>
                    <a:pt x="423" y="102"/>
                  </a:lnTo>
                  <a:lnTo>
                    <a:pt x="574" y="0"/>
                  </a:lnTo>
                  <a:lnTo>
                    <a:pt x="683" y="62"/>
                  </a:lnTo>
                  <a:lnTo>
                    <a:pt x="690" y="137"/>
                  </a:lnTo>
                  <a:lnTo>
                    <a:pt x="655" y="226"/>
                  </a:lnTo>
                  <a:lnTo>
                    <a:pt x="594" y="204"/>
                  </a:lnTo>
                  <a:lnTo>
                    <a:pt x="607" y="444"/>
                  </a:lnTo>
                  <a:lnTo>
                    <a:pt x="696" y="758"/>
                  </a:lnTo>
                  <a:lnTo>
                    <a:pt x="601" y="758"/>
                  </a:lnTo>
                  <a:lnTo>
                    <a:pt x="546" y="560"/>
                  </a:lnTo>
                  <a:lnTo>
                    <a:pt x="512" y="464"/>
                  </a:lnTo>
                  <a:lnTo>
                    <a:pt x="498" y="327"/>
                  </a:lnTo>
                  <a:lnTo>
                    <a:pt x="457" y="464"/>
                  </a:lnTo>
                  <a:lnTo>
                    <a:pt x="519" y="539"/>
                  </a:lnTo>
                  <a:lnTo>
                    <a:pt x="540" y="635"/>
                  </a:lnTo>
                  <a:lnTo>
                    <a:pt x="457" y="703"/>
                  </a:lnTo>
                  <a:lnTo>
                    <a:pt x="423" y="676"/>
                  </a:lnTo>
                  <a:lnTo>
                    <a:pt x="437" y="567"/>
                  </a:lnTo>
                  <a:lnTo>
                    <a:pt x="368" y="430"/>
                  </a:lnTo>
                  <a:lnTo>
                    <a:pt x="280" y="471"/>
                  </a:lnTo>
                  <a:lnTo>
                    <a:pt x="280" y="697"/>
                  </a:lnTo>
                  <a:lnTo>
                    <a:pt x="376" y="778"/>
                  </a:lnTo>
                  <a:lnTo>
                    <a:pt x="376" y="806"/>
                  </a:lnTo>
                  <a:lnTo>
                    <a:pt x="205" y="806"/>
                  </a:lnTo>
                  <a:lnTo>
                    <a:pt x="178" y="758"/>
                  </a:lnTo>
                  <a:lnTo>
                    <a:pt x="178" y="608"/>
                  </a:lnTo>
                  <a:lnTo>
                    <a:pt x="164" y="567"/>
                  </a:lnTo>
                  <a:lnTo>
                    <a:pt x="130" y="567"/>
                  </a:lnTo>
                  <a:lnTo>
                    <a:pt x="81" y="655"/>
                  </a:lnTo>
                  <a:lnTo>
                    <a:pt x="143" y="676"/>
                  </a:lnTo>
                  <a:lnTo>
                    <a:pt x="123" y="7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744663" y="3197226"/>
              <a:ext cx="273050" cy="903288"/>
            </a:xfrm>
            <a:custGeom>
              <a:avLst/>
              <a:gdLst>
                <a:gd name="T0" fmla="*/ 137 w 162"/>
                <a:gd name="T1" fmla="*/ 54 h 538"/>
                <a:gd name="T2" fmla="*/ 123 w 162"/>
                <a:gd name="T3" fmla="*/ 183 h 538"/>
                <a:gd name="T4" fmla="*/ 84 w 162"/>
                <a:gd name="T5" fmla="*/ 312 h 538"/>
                <a:gd name="T6" fmla="*/ 142 w 162"/>
                <a:gd name="T7" fmla="*/ 383 h 538"/>
                <a:gd name="T8" fmla="*/ 162 w 162"/>
                <a:gd name="T9" fmla="*/ 474 h 538"/>
                <a:gd name="T10" fmla="*/ 84 w 162"/>
                <a:gd name="T11" fmla="*/ 538 h 538"/>
                <a:gd name="T12" fmla="*/ 52 w 162"/>
                <a:gd name="T13" fmla="*/ 512 h 538"/>
                <a:gd name="T14" fmla="*/ 65 w 162"/>
                <a:gd name="T15" fmla="*/ 409 h 538"/>
                <a:gd name="T16" fmla="*/ 0 w 162"/>
                <a:gd name="T17" fmla="*/ 274 h 538"/>
                <a:gd name="T18" fmla="*/ 20 w 162"/>
                <a:gd name="T19" fmla="*/ 110 h 538"/>
                <a:gd name="T20" fmla="*/ 137 w 162"/>
                <a:gd name="T21" fmla="*/ 54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538">
                  <a:moveTo>
                    <a:pt x="137" y="54"/>
                  </a:moveTo>
                  <a:lnTo>
                    <a:pt x="123" y="183"/>
                  </a:lnTo>
                  <a:lnTo>
                    <a:pt x="84" y="312"/>
                  </a:lnTo>
                  <a:lnTo>
                    <a:pt x="142" y="383"/>
                  </a:lnTo>
                  <a:lnTo>
                    <a:pt x="162" y="474"/>
                  </a:lnTo>
                  <a:lnTo>
                    <a:pt x="84" y="538"/>
                  </a:lnTo>
                  <a:lnTo>
                    <a:pt x="52" y="512"/>
                  </a:lnTo>
                  <a:lnTo>
                    <a:pt x="65" y="409"/>
                  </a:lnTo>
                  <a:lnTo>
                    <a:pt x="0" y="274"/>
                  </a:lnTo>
                  <a:lnTo>
                    <a:pt x="20" y="110"/>
                  </a:lnTo>
                  <a:cubicBezTo>
                    <a:pt x="45" y="27"/>
                    <a:pt x="94" y="0"/>
                    <a:pt x="137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1244600" y="3362326"/>
              <a:ext cx="512762" cy="901700"/>
            </a:xfrm>
            <a:custGeom>
              <a:avLst/>
              <a:gdLst>
                <a:gd name="T0" fmla="*/ 60 w 305"/>
                <a:gd name="T1" fmla="*/ 220 h 536"/>
                <a:gd name="T2" fmla="*/ 0 w 305"/>
                <a:gd name="T3" fmla="*/ 110 h 536"/>
                <a:gd name="T4" fmla="*/ 40 w 305"/>
                <a:gd name="T5" fmla="*/ 0 h 536"/>
                <a:gd name="T6" fmla="*/ 215 w 305"/>
                <a:gd name="T7" fmla="*/ 220 h 536"/>
                <a:gd name="T8" fmla="*/ 215 w 305"/>
                <a:gd name="T9" fmla="*/ 433 h 536"/>
                <a:gd name="T10" fmla="*/ 305 w 305"/>
                <a:gd name="T11" fmla="*/ 510 h 536"/>
                <a:gd name="T12" fmla="*/ 305 w 305"/>
                <a:gd name="T13" fmla="*/ 536 h 536"/>
                <a:gd name="T14" fmla="*/ 144 w 305"/>
                <a:gd name="T15" fmla="*/ 536 h 536"/>
                <a:gd name="T16" fmla="*/ 118 w 305"/>
                <a:gd name="T17" fmla="*/ 491 h 536"/>
                <a:gd name="T18" fmla="*/ 118 w 305"/>
                <a:gd name="T19" fmla="*/ 349 h 536"/>
                <a:gd name="T20" fmla="*/ 105 w 305"/>
                <a:gd name="T21" fmla="*/ 310 h 536"/>
                <a:gd name="T22" fmla="*/ 60 w 305"/>
                <a:gd name="T23" fmla="*/ 22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5" h="536">
                  <a:moveTo>
                    <a:pt x="60" y="220"/>
                  </a:moveTo>
                  <a:lnTo>
                    <a:pt x="0" y="110"/>
                  </a:lnTo>
                  <a:lnTo>
                    <a:pt x="40" y="0"/>
                  </a:lnTo>
                  <a:cubicBezTo>
                    <a:pt x="158" y="5"/>
                    <a:pt x="138" y="174"/>
                    <a:pt x="215" y="220"/>
                  </a:cubicBezTo>
                  <a:lnTo>
                    <a:pt x="215" y="433"/>
                  </a:lnTo>
                  <a:lnTo>
                    <a:pt x="305" y="510"/>
                  </a:lnTo>
                  <a:lnTo>
                    <a:pt x="305" y="536"/>
                  </a:lnTo>
                  <a:lnTo>
                    <a:pt x="144" y="536"/>
                  </a:lnTo>
                  <a:lnTo>
                    <a:pt x="118" y="491"/>
                  </a:lnTo>
                  <a:lnTo>
                    <a:pt x="118" y="349"/>
                  </a:lnTo>
                  <a:lnTo>
                    <a:pt x="105" y="310"/>
                  </a:lnTo>
                  <a:lnTo>
                    <a:pt x="6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962150" y="2951163"/>
              <a:ext cx="354012" cy="390525"/>
            </a:xfrm>
            <a:custGeom>
              <a:avLst/>
              <a:gdLst>
                <a:gd name="T0" fmla="*/ 65 w 211"/>
                <a:gd name="T1" fmla="*/ 20 h 232"/>
                <a:gd name="T2" fmla="*/ 168 w 211"/>
                <a:gd name="T3" fmla="*/ 78 h 232"/>
                <a:gd name="T4" fmla="*/ 142 w 211"/>
                <a:gd name="T5" fmla="*/ 232 h 232"/>
                <a:gd name="T6" fmla="*/ 84 w 211"/>
                <a:gd name="T7" fmla="*/ 213 h 232"/>
                <a:gd name="T8" fmla="*/ 38 w 211"/>
                <a:gd name="T9" fmla="*/ 116 h 232"/>
                <a:gd name="T10" fmla="*/ 0 w 211"/>
                <a:gd name="T11" fmla="*/ 68 h 232"/>
                <a:gd name="T12" fmla="*/ 65 w 211"/>
                <a:gd name="T13" fmla="*/ 2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32">
                  <a:moveTo>
                    <a:pt x="65" y="20"/>
                  </a:moveTo>
                  <a:cubicBezTo>
                    <a:pt x="125" y="0"/>
                    <a:pt x="156" y="42"/>
                    <a:pt x="168" y="78"/>
                  </a:cubicBezTo>
                  <a:cubicBezTo>
                    <a:pt x="211" y="161"/>
                    <a:pt x="170" y="190"/>
                    <a:pt x="142" y="232"/>
                  </a:cubicBezTo>
                  <a:lnTo>
                    <a:pt x="84" y="213"/>
                  </a:lnTo>
                  <a:lnTo>
                    <a:pt x="38" y="116"/>
                  </a:lnTo>
                  <a:lnTo>
                    <a:pt x="0" y="68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47737" y="2624978"/>
            <a:ext cx="1299633" cy="3409951"/>
            <a:chOff x="2471738" y="1770063"/>
            <a:chExt cx="974725" cy="2557463"/>
          </a:xfrm>
        </p:grpSpPr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471738" y="1770063"/>
              <a:ext cx="974725" cy="2557463"/>
            </a:xfrm>
            <a:custGeom>
              <a:avLst/>
              <a:gdLst>
                <a:gd name="T0" fmla="*/ 0 w 580"/>
                <a:gd name="T1" fmla="*/ 1471 h 1522"/>
                <a:gd name="T2" fmla="*/ 90 w 580"/>
                <a:gd name="T3" fmla="*/ 1522 h 1522"/>
                <a:gd name="T4" fmla="*/ 232 w 580"/>
                <a:gd name="T5" fmla="*/ 1522 h 1522"/>
                <a:gd name="T6" fmla="*/ 206 w 580"/>
                <a:gd name="T7" fmla="*/ 1464 h 1522"/>
                <a:gd name="T8" fmla="*/ 148 w 580"/>
                <a:gd name="T9" fmla="*/ 1471 h 1522"/>
                <a:gd name="T10" fmla="*/ 103 w 580"/>
                <a:gd name="T11" fmla="*/ 1425 h 1522"/>
                <a:gd name="T12" fmla="*/ 103 w 580"/>
                <a:gd name="T13" fmla="*/ 1322 h 1522"/>
                <a:gd name="T14" fmla="*/ 187 w 580"/>
                <a:gd name="T15" fmla="*/ 1245 h 1522"/>
                <a:gd name="T16" fmla="*/ 232 w 580"/>
                <a:gd name="T17" fmla="*/ 1064 h 1522"/>
                <a:gd name="T18" fmla="*/ 284 w 580"/>
                <a:gd name="T19" fmla="*/ 1064 h 1522"/>
                <a:gd name="T20" fmla="*/ 284 w 580"/>
                <a:gd name="T21" fmla="*/ 1225 h 1522"/>
                <a:gd name="T22" fmla="*/ 297 w 580"/>
                <a:gd name="T23" fmla="*/ 1283 h 1522"/>
                <a:gd name="T24" fmla="*/ 322 w 580"/>
                <a:gd name="T25" fmla="*/ 1361 h 1522"/>
                <a:gd name="T26" fmla="*/ 303 w 580"/>
                <a:gd name="T27" fmla="*/ 1509 h 1522"/>
                <a:gd name="T28" fmla="*/ 516 w 580"/>
                <a:gd name="T29" fmla="*/ 1509 h 1522"/>
                <a:gd name="T30" fmla="*/ 580 w 580"/>
                <a:gd name="T31" fmla="*/ 1477 h 1522"/>
                <a:gd name="T32" fmla="*/ 445 w 580"/>
                <a:gd name="T33" fmla="*/ 1419 h 1522"/>
                <a:gd name="T34" fmla="*/ 413 w 580"/>
                <a:gd name="T35" fmla="*/ 980 h 1522"/>
                <a:gd name="T36" fmla="*/ 348 w 580"/>
                <a:gd name="T37" fmla="*/ 780 h 1522"/>
                <a:gd name="T38" fmla="*/ 374 w 580"/>
                <a:gd name="T39" fmla="*/ 722 h 1522"/>
                <a:gd name="T40" fmla="*/ 374 w 580"/>
                <a:gd name="T41" fmla="*/ 245 h 1522"/>
                <a:gd name="T42" fmla="*/ 461 w 580"/>
                <a:gd name="T43" fmla="*/ 232 h 1522"/>
                <a:gd name="T44" fmla="*/ 477 w 580"/>
                <a:gd name="T45" fmla="*/ 187 h 1522"/>
                <a:gd name="T46" fmla="*/ 342 w 580"/>
                <a:gd name="T47" fmla="*/ 0 h 1522"/>
                <a:gd name="T48" fmla="*/ 239 w 580"/>
                <a:gd name="T49" fmla="*/ 0 h 1522"/>
                <a:gd name="T50" fmla="*/ 226 w 580"/>
                <a:gd name="T51" fmla="*/ 106 h 1522"/>
                <a:gd name="T52" fmla="*/ 200 w 580"/>
                <a:gd name="T53" fmla="*/ 193 h 1522"/>
                <a:gd name="T54" fmla="*/ 109 w 580"/>
                <a:gd name="T55" fmla="*/ 277 h 1522"/>
                <a:gd name="T56" fmla="*/ 84 w 580"/>
                <a:gd name="T57" fmla="*/ 787 h 1522"/>
                <a:gd name="T58" fmla="*/ 116 w 580"/>
                <a:gd name="T59" fmla="*/ 851 h 1522"/>
                <a:gd name="T60" fmla="*/ 109 w 580"/>
                <a:gd name="T61" fmla="*/ 1071 h 1522"/>
                <a:gd name="T62" fmla="*/ 26 w 580"/>
                <a:gd name="T63" fmla="*/ 1212 h 1522"/>
                <a:gd name="T64" fmla="*/ 0 w 580"/>
                <a:gd name="T65" fmla="*/ 1470 h 1522"/>
                <a:gd name="T66" fmla="*/ 0 w 580"/>
                <a:gd name="T67" fmla="*/ 1471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0" h="1522">
                  <a:moveTo>
                    <a:pt x="0" y="1471"/>
                  </a:moveTo>
                  <a:lnTo>
                    <a:pt x="90" y="1522"/>
                  </a:lnTo>
                  <a:lnTo>
                    <a:pt x="232" y="1522"/>
                  </a:lnTo>
                  <a:lnTo>
                    <a:pt x="206" y="1464"/>
                  </a:lnTo>
                  <a:lnTo>
                    <a:pt x="148" y="1471"/>
                  </a:lnTo>
                  <a:lnTo>
                    <a:pt x="103" y="1425"/>
                  </a:lnTo>
                  <a:lnTo>
                    <a:pt x="103" y="1322"/>
                  </a:lnTo>
                  <a:lnTo>
                    <a:pt x="187" y="1245"/>
                  </a:lnTo>
                  <a:lnTo>
                    <a:pt x="232" y="1064"/>
                  </a:lnTo>
                  <a:lnTo>
                    <a:pt x="284" y="1064"/>
                  </a:lnTo>
                  <a:lnTo>
                    <a:pt x="284" y="1225"/>
                  </a:lnTo>
                  <a:lnTo>
                    <a:pt x="297" y="1283"/>
                  </a:lnTo>
                  <a:lnTo>
                    <a:pt x="322" y="1361"/>
                  </a:lnTo>
                  <a:lnTo>
                    <a:pt x="303" y="1509"/>
                  </a:lnTo>
                  <a:lnTo>
                    <a:pt x="516" y="1509"/>
                  </a:lnTo>
                  <a:lnTo>
                    <a:pt x="580" y="1477"/>
                  </a:lnTo>
                  <a:lnTo>
                    <a:pt x="445" y="1419"/>
                  </a:lnTo>
                  <a:lnTo>
                    <a:pt x="413" y="980"/>
                  </a:lnTo>
                  <a:lnTo>
                    <a:pt x="348" y="780"/>
                  </a:lnTo>
                  <a:lnTo>
                    <a:pt x="374" y="722"/>
                  </a:lnTo>
                  <a:lnTo>
                    <a:pt x="374" y="245"/>
                  </a:lnTo>
                  <a:lnTo>
                    <a:pt x="461" y="232"/>
                  </a:lnTo>
                  <a:lnTo>
                    <a:pt x="477" y="187"/>
                  </a:lnTo>
                  <a:cubicBezTo>
                    <a:pt x="455" y="86"/>
                    <a:pt x="432" y="49"/>
                    <a:pt x="342" y="0"/>
                  </a:cubicBezTo>
                  <a:lnTo>
                    <a:pt x="239" y="0"/>
                  </a:lnTo>
                  <a:cubicBezTo>
                    <a:pt x="221" y="19"/>
                    <a:pt x="214" y="54"/>
                    <a:pt x="226" y="106"/>
                  </a:cubicBezTo>
                  <a:lnTo>
                    <a:pt x="200" y="193"/>
                  </a:lnTo>
                  <a:lnTo>
                    <a:pt x="109" y="277"/>
                  </a:lnTo>
                  <a:lnTo>
                    <a:pt x="84" y="787"/>
                  </a:lnTo>
                  <a:lnTo>
                    <a:pt x="116" y="851"/>
                  </a:lnTo>
                  <a:lnTo>
                    <a:pt x="109" y="1071"/>
                  </a:lnTo>
                  <a:lnTo>
                    <a:pt x="26" y="1212"/>
                  </a:lnTo>
                  <a:lnTo>
                    <a:pt x="0" y="1470"/>
                  </a:lnTo>
                  <a:lnTo>
                    <a:pt x="0" y="14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55888" y="2147888"/>
              <a:ext cx="271462" cy="1281113"/>
            </a:xfrm>
            <a:custGeom>
              <a:avLst/>
              <a:gdLst>
                <a:gd name="T0" fmla="*/ 162 w 162"/>
                <a:gd name="T1" fmla="*/ 762 h 762"/>
                <a:gd name="T2" fmla="*/ 104 w 162"/>
                <a:gd name="T3" fmla="*/ 633 h 762"/>
                <a:gd name="T4" fmla="*/ 104 w 162"/>
                <a:gd name="T5" fmla="*/ 510 h 762"/>
                <a:gd name="T6" fmla="*/ 78 w 162"/>
                <a:gd name="T7" fmla="*/ 0 h 762"/>
                <a:gd name="T8" fmla="*/ 0 w 162"/>
                <a:gd name="T9" fmla="*/ 52 h 762"/>
                <a:gd name="T10" fmla="*/ 7 w 162"/>
                <a:gd name="T11" fmla="*/ 510 h 762"/>
                <a:gd name="T12" fmla="*/ 52 w 162"/>
                <a:gd name="T13" fmla="*/ 626 h 762"/>
                <a:gd name="T14" fmla="*/ 46 w 162"/>
                <a:gd name="T15" fmla="*/ 755 h 762"/>
                <a:gd name="T16" fmla="*/ 162 w 162"/>
                <a:gd name="T17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762">
                  <a:moveTo>
                    <a:pt x="162" y="762"/>
                  </a:moveTo>
                  <a:lnTo>
                    <a:pt x="104" y="633"/>
                  </a:lnTo>
                  <a:lnTo>
                    <a:pt x="104" y="510"/>
                  </a:lnTo>
                  <a:cubicBezTo>
                    <a:pt x="65" y="327"/>
                    <a:pt x="142" y="177"/>
                    <a:pt x="78" y="0"/>
                  </a:cubicBezTo>
                  <a:lnTo>
                    <a:pt x="0" y="52"/>
                  </a:lnTo>
                  <a:lnTo>
                    <a:pt x="7" y="510"/>
                  </a:lnTo>
                  <a:lnTo>
                    <a:pt x="52" y="626"/>
                  </a:lnTo>
                  <a:lnTo>
                    <a:pt x="46" y="755"/>
                  </a:lnTo>
                  <a:lnTo>
                    <a:pt x="162" y="7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635250" y="2906713"/>
              <a:ext cx="811212" cy="1398588"/>
            </a:xfrm>
            <a:custGeom>
              <a:avLst/>
              <a:gdLst>
                <a:gd name="T0" fmla="*/ 184 w 511"/>
                <a:gd name="T1" fmla="*/ 410 h 881"/>
                <a:gd name="T2" fmla="*/ 198 w 511"/>
                <a:gd name="T3" fmla="*/ 581 h 881"/>
                <a:gd name="T4" fmla="*/ 212 w 511"/>
                <a:gd name="T5" fmla="*/ 642 h 881"/>
                <a:gd name="T6" fmla="*/ 238 w 511"/>
                <a:gd name="T7" fmla="*/ 725 h 881"/>
                <a:gd name="T8" fmla="*/ 218 w 511"/>
                <a:gd name="T9" fmla="*/ 881 h 881"/>
                <a:gd name="T10" fmla="*/ 443 w 511"/>
                <a:gd name="T11" fmla="*/ 881 h 881"/>
                <a:gd name="T12" fmla="*/ 511 w 511"/>
                <a:gd name="T13" fmla="*/ 847 h 881"/>
                <a:gd name="T14" fmla="*/ 368 w 511"/>
                <a:gd name="T15" fmla="*/ 786 h 881"/>
                <a:gd name="T16" fmla="*/ 334 w 511"/>
                <a:gd name="T17" fmla="*/ 321 h 881"/>
                <a:gd name="T18" fmla="*/ 198 w 511"/>
                <a:gd name="T19" fmla="*/ 68 h 881"/>
                <a:gd name="T20" fmla="*/ 109 w 511"/>
                <a:gd name="T21" fmla="*/ 0 h 881"/>
                <a:gd name="T22" fmla="*/ 0 w 511"/>
                <a:gd name="T23" fmla="*/ 68 h 881"/>
                <a:gd name="T24" fmla="*/ 20 w 511"/>
                <a:gd name="T25" fmla="*/ 185 h 881"/>
                <a:gd name="T26" fmla="*/ 184 w 511"/>
                <a:gd name="T27" fmla="*/ 41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1" h="881">
                  <a:moveTo>
                    <a:pt x="184" y="410"/>
                  </a:moveTo>
                  <a:lnTo>
                    <a:pt x="198" y="581"/>
                  </a:lnTo>
                  <a:lnTo>
                    <a:pt x="212" y="642"/>
                  </a:lnTo>
                  <a:lnTo>
                    <a:pt x="238" y="725"/>
                  </a:lnTo>
                  <a:lnTo>
                    <a:pt x="218" y="881"/>
                  </a:lnTo>
                  <a:lnTo>
                    <a:pt x="443" y="881"/>
                  </a:lnTo>
                  <a:lnTo>
                    <a:pt x="511" y="847"/>
                  </a:lnTo>
                  <a:lnTo>
                    <a:pt x="368" y="786"/>
                  </a:lnTo>
                  <a:lnTo>
                    <a:pt x="334" y="321"/>
                  </a:lnTo>
                  <a:lnTo>
                    <a:pt x="198" y="68"/>
                  </a:lnTo>
                  <a:lnTo>
                    <a:pt x="109" y="0"/>
                  </a:lnTo>
                  <a:lnTo>
                    <a:pt x="0" y="68"/>
                  </a:lnTo>
                  <a:lnTo>
                    <a:pt x="20" y="185"/>
                  </a:lnTo>
                  <a:lnTo>
                    <a:pt x="184" y="4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2832100" y="1770063"/>
              <a:ext cx="441325" cy="411163"/>
            </a:xfrm>
            <a:custGeom>
              <a:avLst/>
              <a:gdLst>
                <a:gd name="T0" fmla="*/ 160 w 263"/>
                <a:gd name="T1" fmla="*/ 245 h 245"/>
                <a:gd name="T2" fmla="*/ 247 w 263"/>
                <a:gd name="T3" fmla="*/ 232 h 245"/>
                <a:gd name="T4" fmla="*/ 263 w 263"/>
                <a:gd name="T5" fmla="*/ 187 h 245"/>
                <a:gd name="T6" fmla="*/ 128 w 263"/>
                <a:gd name="T7" fmla="*/ 0 h 245"/>
                <a:gd name="T8" fmla="*/ 25 w 263"/>
                <a:gd name="T9" fmla="*/ 0 h 245"/>
                <a:gd name="T10" fmla="*/ 12 w 263"/>
                <a:gd name="T11" fmla="*/ 106 h 245"/>
                <a:gd name="T12" fmla="*/ 160 w 263"/>
                <a:gd name="T13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245">
                  <a:moveTo>
                    <a:pt x="160" y="245"/>
                  </a:moveTo>
                  <a:lnTo>
                    <a:pt x="247" y="232"/>
                  </a:lnTo>
                  <a:lnTo>
                    <a:pt x="263" y="187"/>
                  </a:lnTo>
                  <a:cubicBezTo>
                    <a:pt x="241" y="86"/>
                    <a:pt x="218" y="49"/>
                    <a:pt x="128" y="0"/>
                  </a:cubicBezTo>
                  <a:lnTo>
                    <a:pt x="25" y="0"/>
                  </a:lnTo>
                  <a:cubicBezTo>
                    <a:pt x="7" y="19"/>
                    <a:pt x="0" y="54"/>
                    <a:pt x="12" y="106"/>
                  </a:cubicBezTo>
                  <a:cubicBezTo>
                    <a:pt x="34" y="170"/>
                    <a:pt x="79" y="226"/>
                    <a:pt x="160" y="2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810655" y="1958228"/>
            <a:ext cx="1866900" cy="4193117"/>
            <a:chOff x="3684588" y="1270001"/>
            <a:chExt cx="1400175" cy="3144838"/>
          </a:xfrm>
        </p:grpSpPr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3684588" y="1270001"/>
              <a:ext cx="1400175" cy="3144838"/>
            </a:xfrm>
            <a:custGeom>
              <a:avLst/>
              <a:gdLst>
                <a:gd name="T0" fmla="*/ 445 w 882"/>
                <a:gd name="T1" fmla="*/ 1073 h 1981"/>
                <a:gd name="T2" fmla="*/ 465 w 882"/>
                <a:gd name="T3" fmla="*/ 806 h 1981"/>
                <a:gd name="T4" fmla="*/ 520 w 882"/>
                <a:gd name="T5" fmla="*/ 676 h 1981"/>
                <a:gd name="T6" fmla="*/ 492 w 882"/>
                <a:gd name="T7" fmla="*/ 430 h 1981"/>
                <a:gd name="T8" fmla="*/ 437 w 882"/>
                <a:gd name="T9" fmla="*/ 341 h 1981"/>
                <a:gd name="T10" fmla="*/ 472 w 882"/>
                <a:gd name="T11" fmla="*/ 274 h 1981"/>
                <a:gd name="T12" fmla="*/ 568 w 882"/>
                <a:gd name="T13" fmla="*/ 280 h 1981"/>
                <a:gd name="T14" fmla="*/ 609 w 882"/>
                <a:gd name="T15" fmla="*/ 226 h 1981"/>
                <a:gd name="T16" fmla="*/ 575 w 882"/>
                <a:gd name="T17" fmla="*/ 135 h 1981"/>
                <a:gd name="T18" fmla="*/ 546 w 882"/>
                <a:gd name="T19" fmla="*/ 82 h 1981"/>
                <a:gd name="T20" fmla="*/ 499 w 882"/>
                <a:gd name="T21" fmla="*/ 0 h 1981"/>
                <a:gd name="T22" fmla="*/ 335 w 882"/>
                <a:gd name="T23" fmla="*/ 21 h 1981"/>
                <a:gd name="T24" fmla="*/ 265 w 882"/>
                <a:gd name="T25" fmla="*/ 105 h 1981"/>
                <a:gd name="T26" fmla="*/ 252 w 882"/>
                <a:gd name="T27" fmla="*/ 283 h 1981"/>
                <a:gd name="T28" fmla="*/ 192 w 882"/>
                <a:gd name="T29" fmla="*/ 362 h 1981"/>
                <a:gd name="T30" fmla="*/ 97 w 882"/>
                <a:gd name="T31" fmla="*/ 656 h 1981"/>
                <a:gd name="T32" fmla="*/ 103 w 882"/>
                <a:gd name="T33" fmla="*/ 874 h 1981"/>
                <a:gd name="T34" fmla="*/ 137 w 882"/>
                <a:gd name="T35" fmla="*/ 1127 h 1981"/>
                <a:gd name="T36" fmla="*/ 130 w 882"/>
                <a:gd name="T37" fmla="*/ 1288 h 1981"/>
                <a:gd name="T38" fmla="*/ 247 w 882"/>
                <a:gd name="T39" fmla="*/ 1332 h 1981"/>
                <a:gd name="T40" fmla="*/ 226 w 882"/>
                <a:gd name="T41" fmla="*/ 1441 h 1981"/>
                <a:gd name="T42" fmla="*/ 76 w 882"/>
                <a:gd name="T43" fmla="*/ 1734 h 1981"/>
                <a:gd name="T44" fmla="*/ 0 w 882"/>
                <a:gd name="T45" fmla="*/ 1885 h 1981"/>
                <a:gd name="T46" fmla="*/ 198 w 882"/>
                <a:gd name="T47" fmla="*/ 1974 h 1981"/>
                <a:gd name="T48" fmla="*/ 308 w 882"/>
                <a:gd name="T49" fmla="*/ 1981 h 1981"/>
                <a:gd name="T50" fmla="*/ 301 w 882"/>
                <a:gd name="T51" fmla="*/ 1926 h 1981"/>
                <a:gd name="T52" fmla="*/ 186 w 882"/>
                <a:gd name="T53" fmla="*/ 1831 h 1981"/>
                <a:gd name="T54" fmla="*/ 370 w 882"/>
                <a:gd name="T55" fmla="*/ 1516 h 1981"/>
                <a:gd name="T56" fmla="*/ 384 w 882"/>
                <a:gd name="T57" fmla="*/ 1380 h 1981"/>
                <a:gd name="T58" fmla="*/ 472 w 882"/>
                <a:gd name="T59" fmla="*/ 1414 h 1981"/>
                <a:gd name="T60" fmla="*/ 472 w 882"/>
                <a:gd name="T61" fmla="*/ 1653 h 1981"/>
                <a:gd name="T62" fmla="*/ 635 w 882"/>
                <a:gd name="T63" fmla="*/ 1926 h 1981"/>
                <a:gd name="T64" fmla="*/ 622 w 882"/>
                <a:gd name="T65" fmla="*/ 1960 h 1981"/>
                <a:gd name="T66" fmla="*/ 882 w 882"/>
                <a:gd name="T67" fmla="*/ 1946 h 1981"/>
                <a:gd name="T68" fmla="*/ 861 w 882"/>
                <a:gd name="T69" fmla="*/ 1920 h 1981"/>
                <a:gd name="T70" fmla="*/ 697 w 882"/>
                <a:gd name="T71" fmla="*/ 1844 h 1981"/>
                <a:gd name="T72" fmla="*/ 581 w 882"/>
                <a:gd name="T73" fmla="*/ 1352 h 1981"/>
                <a:gd name="T74" fmla="*/ 445 w 882"/>
                <a:gd name="T75" fmla="*/ 1073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2" h="1981">
                  <a:moveTo>
                    <a:pt x="445" y="1073"/>
                  </a:moveTo>
                  <a:lnTo>
                    <a:pt x="465" y="806"/>
                  </a:lnTo>
                  <a:lnTo>
                    <a:pt x="520" y="676"/>
                  </a:lnTo>
                  <a:lnTo>
                    <a:pt x="492" y="430"/>
                  </a:lnTo>
                  <a:lnTo>
                    <a:pt x="437" y="341"/>
                  </a:lnTo>
                  <a:lnTo>
                    <a:pt x="472" y="274"/>
                  </a:lnTo>
                  <a:lnTo>
                    <a:pt x="568" y="280"/>
                  </a:lnTo>
                  <a:lnTo>
                    <a:pt x="609" y="226"/>
                  </a:lnTo>
                  <a:lnTo>
                    <a:pt x="575" y="135"/>
                  </a:lnTo>
                  <a:lnTo>
                    <a:pt x="546" y="82"/>
                  </a:lnTo>
                  <a:lnTo>
                    <a:pt x="499" y="0"/>
                  </a:lnTo>
                  <a:lnTo>
                    <a:pt x="335" y="21"/>
                  </a:lnTo>
                  <a:lnTo>
                    <a:pt x="265" y="105"/>
                  </a:lnTo>
                  <a:lnTo>
                    <a:pt x="252" y="283"/>
                  </a:lnTo>
                  <a:lnTo>
                    <a:pt x="192" y="362"/>
                  </a:lnTo>
                  <a:lnTo>
                    <a:pt x="97" y="656"/>
                  </a:lnTo>
                  <a:lnTo>
                    <a:pt x="103" y="874"/>
                  </a:lnTo>
                  <a:lnTo>
                    <a:pt x="137" y="1127"/>
                  </a:lnTo>
                  <a:lnTo>
                    <a:pt x="130" y="1288"/>
                  </a:lnTo>
                  <a:lnTo>
                    <a:pt x="247" y="1332"/>
                  </a:lnTo>
                  <a:lnTo>
                    <a:pt x="226" y="1441"/>
                  </a:lnTo>
                  <a:lnTo>
                    <a:pt x="76" y="1734"/>
                  </a:lnTo>
                  <a:lnTo>
                    <a:pt x="0" y="1885"/>
                  </a:lnTo>
                  <a:lnTo>
                    <a:pt x="198" y="1974"/>
                  </a:lnTo>
                  <a:lnTo>
                    <a:pt x="308" y="1981"/>
                  </a:lnTo>
                  <a:lnTo>
                    <a:pt x="301" y="1926"/>
                  </a:lnTo>
                  <a:lnTo>
                    <a:pt x="186" y="1831"/>
                  </a:lnTo>
                  <a:lnTo>
                    <a:pt x="370" y="1516"/>
                  </a:lnTo>
                  <a:lnTo>
                    <a:pt x="384" y="1380"/>
                  </a:lnTo>
                  <a:lnTo>
                    <a:pt x="472" y="1414"/>
                  </a:lnTo>
                  <a:lnTo>
                    <a:pt x="472" y="1653"/>
                  </a:lnTo>
                  <a:lnTo>
                    <a:pt x="635" y="1926"/>
                  </a:lnTo>
                  <a:lnTo>
                    <a:pt x="622" y="1960"/>
                  </a:lnTo>
                  <a:lnTo>
                    <a:pt x="882" y="1946"/>
                  </a:lnTo>
                  <a:lnTo>
                    <a:pt x="861" y="1920"/>
                  </a:lnTo>
                  <a:lnTo>
                    <a:pt x="697" y="1844"/>
                  </a:lnTo>
                  <a:lnTo>
                    <a:pt x="581" y="1352"/>
                  </a:lnTo>
                  <a:lnTo>
                    <a:pt x="445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006850" y="2840038"/>
              <a:ext cx="1077912" cy="1541463"/>
            </a:xfrm>
            <a:custGeom>
              <a:avLst/>
              <a:gdLst>
                <a:gd name="T0" fmla="*/ 229 w 642"/>
                <a:gd name="T1" fmla="*/ 120 h 917"/>
                <a:gd name="T2" fmla="*/ 20 w 642"/>
                <a:gd name="T3" fmla="*/ 16 h 917"/>
                <a:gd name="T4" fmla="*/ 92 w 642"/>
                <a:gd name="T5" fmla="*/ 287 h 917"/>
                <a:gd name="T6" fmla="*/ 171 w 642"/>
                <a:gd name="T7" fmla="*/ 369 h 917"/>
                <a:gd name="T8" fmla="*/ 255 w 642"/>
                <a:gd name="T9" fmla="*/ 401 h 917"/>
                <a:gd name="T10" fmla="*/ 255 w 642"/>
                <a:gd name="T11" fmla="*/ 627 h 917"/>
                <a:gd name="T12" fmla="*/ 409 w 642"/>
                <a:gd name="T13" fmla="*/ 885 h 917"/>
                <a:gd name="T14" fmla="*/ 396 w 642"/>
                <a:gd name="T15" fmla="*/ 917 h 917"/>
                <a:gd name="T16" fmla="*/ 642 w 642"/>
                <a:gd name="T17" fmla="*/ 904 h 917"/>
                <a:gd name="T18" fmla="*/ 622 w 642"/>
                <a:gd name="T19" fmla="*/ 879 h 917"/>
                <a:gd name="T20" fmla="*/ 467 w 642"/>
                <a:gd name="T21" fmla="*/ 808 h 917"/>
                <a:gd name="T22" fmla="*/ 358 w 642"/>
                <a:gd name="T23" fmla="*/ 343 h 917"/>
                <a:gd name="T24" fmla="*/ 229 w 642"/>
                <a:gd name="T25" fmla="*/ 12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2" h="917">
                  <a:moveTo>
                    <a:pt x="229" y="120"/>
                  </a:moveTo>
                  <a:cubicBezTo>
                    <a:pt x="182" y="30"/>
                    <a:pt x="108" y="0"/>
                    <a:pt x="20" y="16"/>
                  </a:cubicBezTo>
                  <a:cubicBezTo>
                    <a:pt x="0" y="91"/>
                    <a:pt x="7" y="221"/>
                    <a:pt x="92" y="287"/>
                  </a:cubicBezTo>
                  <a:lnTo>
                    <a:pt x="171" y="369"/>
                  </a:lnTo>
                  <a:lnTo>
                    <a:pt x="255" y="401"/>
                  </a:lnTo>
                  <a:lnTo>
                    <a:pt x="255" y="627"/>
                  </a:lnTo>
                  <a:lnTo>
                    <a:pt x="409" y="885"/>
                  </a:lnTo>
                  <a:lnTo>
                    <a:pt x="396" y="917"/>
                  </a:lnTo>
                  <a:lnTo>
                    <a:pt x="642" y="904"/>
                  </a:lnTo>
                  <a:lnTo>
                    <a:pt x="622" y="879"/>
                  </a:lnTo>
                  <a:lnTo>
                    <a:pt x="467" y="808"/>
                  </a:lnTo>
                  <a:lnTo>
                    <a:pt x="358" y="343"/>
                  </a:lnTo>
                  <a:lnTo>
                    <a:pt x="229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3838575" y="1719263"/>
              <a:ext cx="403225" cy="1617663"/>
            </a:xfrm>
            <a:custGeom>
              <a:avLst/>
              <a:gdLst>
                <a:gd name="T0" fmla="*/ 96 w 240"/>
                <a:gd name="T1" fmla="*/ 732 h 963"/>
                <a:gd name="T2" fmla="*/ 125 w 240"/>
                <a:gd name="T3" fmla="*/ 357 h 963"/>
                <a:gd name="T4" fmla="*/ 240 w 240"/>
                <a:gd name="T5" fmla="*/ 143 h 963"/>
                <a:gd name="T6" fmla="*/ 147 w 240"/>
                <a:gd name="T7" fmla="*/ 0 h 963"/>
                <a:gd name="T8" fmla="*/ 90 w 240"/>
                <a:gd name="T9" fmla="*/ 75 h 963"/>
                <a:gd name="T10" fmla="*/ 0 w 240"/>
                <a:gd name="T11" fmla="*/ 352 h 963"/>
                <a:gd name="T12" fmla="*/ 6 w 240"/>
                <a:gd name="T13" fmla="*/ 559 h 963"/>
                <a:gd name="T14" fmla="*/ 38 w 240"/>
                <a:gd name="T15" fmla="*/ 797 h 963"/>
                <a:gd name="T16" fmla="*/ 31 w 240"/>
                <a:gd name="T17" fmla="*/ 949 h 963"/>
                <a:gd name="T18" fmla="*/ 137 w 240"/>
                <a:gd name="T19" fmla="*/ 963 h 963"/>
                <a:gd name="T20" fmla="*/ 152 w 240"/>
                <a:gd name="T21" fmla="*/ 887 h 963"/>
                <a:gd name="T22" fmla="*/ 96 w 240"/>
                <a:gd name="T23" fmla="*/ 73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963">
                  <a:moveTo>
                    <a:pt x="96" y="732"/>
                  </a:moveTo>
                  <a:cubicBezTo>
                    <a:pt x="110" y="584"/>
                    <a:pt x="147" y="496"/>
                    <a:pt x="125" y="357"/>
                  </a:cubicBezTo>
                  <a:lnTo>
                    <a:pt x="240" y="143"/>
                  </a:lnTo>
                  <a:cubicBezTo>
                    <a:pt x="232" y="64"/>
                    <a:pt x="196" y="20"/>
                    <a:pt x="147" y="0"/>
                  </a:cubicBezTo>
                  <a:lnTo>
                    <a:pt x="90" y="75"/>
                  </a:lnTo>
                  <a:lnTo>
                    <a:pt x="0" y="352"/>
                  </a:lnTo>
                  <a:lnTo>
                    <a:pt x="6" y="559"/>
                  </a:lnTo>
                  <a:lnTo>
                    <a:pt x="38" y="797"/>
                  </a:lnTo>
                  <a:lnTo>
                    <a:pt x="31" y="949"/>
                  </a:lnTo>
                  <a:lnTo>
                    <a:pt x="137" y="963"/>
                  </a:lnTo>
                  <a:lnTo>
                    <a:pt x="152" y="887"/>
                  </a:lnTo>
                  <a:lnTo>
                    <a:pt x="96" y="7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4084638" y="1270001"/>
              <a:ext cx="585787" cy="514350"/>
            </a:xfrm>
            <a:custGeom>
              <a:avLst/>
              <a:gdLst>
                <a:gd name="T0" fmla="*/ 208 w 348"/>
                <a:gd name="T1" fmla="*/ 258 h 306"/>
                <a:gd name="T2" fmla="*/ 337 w 348"/>
                <a:gd name="T3" fmla="*/ 213 h 306"/>
                <a:gd name="T4" fmla="*/ 233 w 348"/>
                <a:gd name="T5" fmla="*/ 0 h 306"/>
                <a:gd name="T6" fmla="*/ 79 w 348"/>
                <a:gd name="T7" fmla="*/ 19 h 306"/>
                <a:gd name="T8" fmla="*/ 12 w 348"/>
                <a:gd name="T9" fmla="*/ 100 h 306"/>
                <a:gd name="T10" fmla="*/ 0 w 348"/>
                <a:gd name="T11" fmla="*/ 267 h 306"/>
                <a:gd name="T12" fmla="*/ 208 w 348"/>
                <a:gd name="T13" fmla="*/ 2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306">
                  <a:moveTo>
                    <a:pt x="208" y="258"/>
                  </a:moveTo>
                  <a:cubicBezTo>
                    <a:pt x="251" y="275"/>
                    <a:pt x="307" y="251"/>
                    <a:pt x="337" y="213"/>
                  </a:cubicBezTo>
                  <a:cubicBezTo>
                    <a:pt x="348" y="101"/>
                    <a:pt x="300" y="57"/>
                    <a:pt x="233" y="0"/>
                  </a:cubicBezTo>
                  <a:lnTo>
                    <a:pt x="79" y="19"/>
                  </a:lnTo>
                  <a:lnTo>
                    <a:pt x="12" y="100"/>
                  </a:lnTo>
                  <a:lnTo>
                    <a:pt x="0" y="267"/>
                  </a:lnTo>
                  <a:cubicBezTo>
                    <a:pt x="60" y="300"/>
                    <a:pt x="138" y="306"/>
                    <a:pt x="208" y="2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40840" y="1767729"/>
            <a:ext cx="1371600" cy="4366684"/>
            <a:chOff x="5194300" y="1127126"/>
            <a:chExt cx="1028700" cy="3275013"/>
          </a:xfrm>
        </p:grpSpPr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5194300" y="1127126"/>
              <a:ext cx="1028700" cy="3275013"/>
            </a:xfrm>
            <a:custGeom>
              <a:avLst/>
              <a:gdLst>
                <a:gd name="T0" fmla="*/ 186 w 613"/>
                <a:gd name="T1" fmla="*/ 1859 h 1948"/>
                <a:gd name="T2" fmla="*/ 163 w 613"/>
                <a:gd name="T3" fmla="*/ 1721 h 1948"/>
                <a:gd name="T4" fmla="*/ 239 w 613"/>
                <a:gd name="T5" fmla="*/ 1628 h 1948"/>
                <a:gd name="T6" fmla="*/ 315 w 613"/>
                <a:gd name="T7" fmla="*/ 1613 h 1948"/>
                <a:gd name="T8" fmla="*/ 346 w 613"/>
                <a:gd name="T9" fmla="*/ 1812 h 1948"/>
                <a:gd name="T10" fmla="*/ 308 w 613"/>
                <a:gd name="T11" fmla="*/ 1879 h 1948"/>
                <a:gd name="T12" fmla="*/ 320 w 613"/>
                <a:gd name="T13" fmla="*/ 1932 h 1948"/>
                <a:gd name="T14" fmla="*/ 524 w 613"/>
                <a:gd name="T15" fmla="*/ 1930 h 1948"/>
                <a:gd name="T16" fmla="*/ 608 w 613"/>
                <a:gd name="T17" fmla="*/ 1926 h 1948"/>
                <a:gd name="T18" fmla="*/ 593 w 613"/>
                <a:gd name="T19" fmla="*/ 1878 h 1948"/>
                <a:gd name="T20" fmla="*/ 458 w 613"/>
                <a:gd name="T21" fmla="*/ 1858 h 1948"/>
                <a:gd name="T22" fmla="*/ 503 w 613"/>
                <a:gd name="T23" fmla="*/ 1323 h 1948"/>
                <a:gd name="T24" fmla="*/ 516 w 613"/>
                <a:gd name="T25" fmla="*/ 1187 h 1948"/>
                <a:gd name="T26" fmla="*/ 613 w 613"/>
                <a:gd name="T27" fmla="*/ 1187 h 1948"/>
                <a:gd name="T28" fmla="*/ 613 w 613"/>
                <a:gd name="T29" fmla="*/ 1078 h 1948"/>
                <a:gd name="T30" fmla="*/ 523 w 613"/>
                <a:gd name="T31" fmla="*/ 994 h 1948"/>
                <a:gd name="T32" fmla="*/ 503 w 613"/>
                <a:gd name="T33" fmla="*/ 962 h 1948"/>
                <a:gd name="T34" fmla="*/ 510 w 613"/>
                <a:gd name="T35" fmla="*/ 858 h 1948"/>
                <a:gd name="T36" fmla="*/ 503 w 613"/>
                <a:gd name="T37" fmla="*/ 410 h 1948"/>
                <a:gd name="T38" fmla="*/ 452 w 613"/>
                <a:gd name="T39" fmla="*/ 349 h 1948"/>
                <a:gd name="T40" fmla="*/ 452 w 613"/>
                <a:gd name="T41" fmla="*/ 271 h 1948"/>
                <a:gd name="T42" fmla="*/ 551 w 613"/>
                <a:gd name="T43" fmla="*/ 280 h 1948"/>
                <a:gd name="T44" fmla="*/ 597 w 613"/>
                <a:gd name="T45" fmla="*/ 209 h 1948"/>
                <a:gd name="T46" fmla="*/ 426 w 613"/>
                <a:gd name="T47" fmla="*/ 0 h 1948"/>
                <a:gd name="T48" fmla="*/ 297 w 613"/>
                <a:gd name="T49" fmla="*/ 45 h 1948"/>
                <a:gd name="T50" fmla="*/ 245 w 613"/>
                <a:gd name="T51" fmla="*/ 91 h 1948"/>
                <a:gd name="T52" fmla="*/ 226 w 613"/>
                <a:gd name="T53" fmla="*/ 252 h 1948"/>
                <a:gd name="T54" fmla="*/ 123 w 613"/>
                <a:gd name="T55" fmla="*/ 452 h 1948"/>
                <a:gd name="T56" fmla="*/ 161 w 613"/>
                <a:gd name="T57" fmla="*/ 645 h 1948"/>
                <a:gd name="T58" fmla="*/ 219 w 613"/>
                <a:gd name="T59" fmla="*/ 749 h 1948"/>
                <a:gd name="T60" fmla="*/ 200 w 613"/>
                <a:gd name="T61" fmla="*/ 865 h 1948"/>
                <a:gd name="T62" fmla="*/ 219 w 613"/>
                <a:gd name="T63" fmla="*/ 1136 h 1948"/>
                <a:gd name="T64" fmla="*/ 258 w 613"/>
                <a:gd name="T65" fmla="*/ 1349 h 1948"/>
                <a:gd name="T66" fmla="*/ 263 w 613"/>
                <a:gd name="T67" fmla="*/ 1430 h 1948"/>
                <a:gd name="T68" fmla="*/ 135 w 613"/>
                <a:gd name="T69" fmla="*/ 1491 h 1948"/>
                <a:gd name="T70" fmla="*/ 85 w 613"/>
                <a:gd name="T71" fmla="*/ 1640 h 1948"/>
                <a:gd name="T72" fmla="*/ 0 w 613"/>
                <a:gd name="T73" fmla="*/ 1736 h 1948"/>
                <a:gd name="T74" fmla="*/ 71 w 613"/>
                <a:gd name="T75" fmla="*/ 1910 h 1948"/>
                <a:gd name="T76" fmla="*/ 186 w 613"/>
                <a:gd name="T77" fmla="*/ 1859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3" h="1948">
                  <a:moveTo>
                    <a:pt x="186" y="1859"/>
                  </a:moveTo>
                  <a:cubicBezTo>
                    <a:pt x="162" y="1826"/>
                    <a:pt x="151" y="1776"/>
                    <a:pt x="163" y="1721"/>
                  </a:cubicBezTo>
                  <a:lnTo>
                    <a:pt x="239" y="1628"/>
                  </a:lnTo>
                  <a:lnTo>
                    <a:pt x="315" y="1613"/>
                  </a:lnTo>
                  <a:lnTo>
                    <a:pt x="346" y="1812"/>
                  </a:lnTo>
                  <a:lnTo>
                    <a:pt x="308" y="1879"/>
                  </a:lnTo>
                  <a:lnTo>
                    <a:pt x="320" y="1932"/>
                  </a:lnTo>
                  <a:lnTo>
                    <a:pt x="524" y="1930"/>
                  </a:lnTo>
                  <a:lnTo>
                    <a:pt x="608" y="1926"/>
                  </a:lnTo>
                  <a:lnTo>
                    <a:pt x="593" y="1878"/>
                  </a:lnTo>
                  <a:lnTo>
                    <a:pt x="458" y="1858"/>
                  </a:lnTo>
                  <a:lnTo>
                    <a:pt x="503" y="1323"/>
                  </a:lnTo>
                  <a:lnTo>
                    <a:pt x="516" y="1187"/>
                  </a:lnTo>
                  <a:lnTo>
                    <a:pt x="613" y="1187"/>
                  </a:lnTo>
                  <a:lnTo>
                    <a:pt x="613" y="1078"/>
                  </a:lnTo>
                  <a:lnTo>
                    <a:pt x="523" y="994"/>
                  </a:lnTo>
                  <a:lnTo>
                    <a:pt x="503" y="962"/>
                  </a:lnTo>
                  <a:lnTo>
                    <a:pt x="510" y="858"/>
                  </a:lnTo>
                  <a:cubicBezTo>
                    <a:pt x="497" y="701"/>
                    <a:pt x="584" y="576"/>
                    <a:pt x="503" y="410"/>
                  </a:cubicBezTo>
                  <a:lnTo>
                    <a:pt x="452" y="349"/>
                  </a:lnTo>
                  <a:lnTo>
                    <a:pt x="452" y="271"/>
                  </a:lnTo>
                  <a:lnTo>
                    <a:pt x="551" y="280"/>
                  </a:lnTo>
                  <a:lnTo>
                    <a:pt x="597" y="209"/>
                  </a:lnTo>
                  <a:cubicBezTo>
                    <a:pt x="598" y="115"/>
                    <a:pt x="512" y="49"/>
                    <a:pt x="426" y="0"/>
                  </a:cubicBezTo>
                  <a:lnTo>
                    <a:pt x="297" y="45"/>
                  </a:lnTo>
                  <a:lnTo>
                    <a:pt x="245" y="91"/>
                  </a:lnTo>
                  <a:lnTo>
                    <a:pt x="226" y="252"/>
                  </a:lnTo>
                  <a:lnTo>
                    <a:pt x="123" y="452"/>
                  </a:lnTo>
                  <a:lnTo>
                    <a:pt x="161" y="645"/>
                  </a:lnTo>
                  <a:lnTo>
                    <a:pt x="219" y="749"/>
                  </a:lnTo>
                  <a:lnTo>
                    <a:pt x="200" y="865"/>
                  </a:lnTo>
                  <a:cubicBezTo>
                    <a:pt x="133" y="941"/>
                    <a:pt x="158" y="1045"/>
                    <a:pt x="219" y="1136"/>
                  </a:cubicBezTo>
                  <a:lnTo>
                    <a:pt x="258" y="1349"/>
                  </a:lnTo>
                  <a:lnTo>
                    <a:pt x="263" y="1430"/>
                  </a:lnTo>
                  <a:lnTo>
                    <a:pt x="135" y="1491"/>
                  </a:lnTo>
                  <a:lnTo>
                    <a:pt x="85" y="1640"/>
                  </a:lnTo>
                  <a:lnTo>
                    <a:pt x="0" y="1736"/>
                  </a:lnTo>
                  <a:lnTo>
                    <a:pt x="71" y="1910"/>
                  </a:lnTo>
                  <a:cubicBezTo>
                    <a:pt x="164" y="1948"/>
                    <a:pt x="248" y="1926"/>
                    <a:pt x="186" y="18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5194300" y="2551113"/>
              <a:ext cx="731837" cy="1847850"/>
            </a:xfrm>
            <a:custGeom>
              <a:avLst/>
              <a:gdLst>
                <a:gd name="T0" fmla="*/ 186 w 436"/>
                <a:gd name="T1" fmla="*/ 1012 h 1100"/>
                <a:gd name="T2" fmla="*/ 163 w 436"/>
                <a:gd name="T3" fmla="*/ 874 h 1100"/>
                <a:gd name="T4" fmla="*/ 239 w 436"/>
                <a:gd name="T5" fmla="*/ 781 h 1100"/>
                <a:gd name="T6" fmla="*/ 315 w 436"/>
                <a:gd name="T7" fmla="*/ 743 h 1100"/>
                <a:gd name="T8" fmla="*/ 435 w 436"/>
                <a:gd name="T9" fmla="*/ 631 h 1100"/>
                <a:gd name="T10" fmla="*/ 191 w 436"/>
                <a:gd name="T11" fmla="*/ 0 h 1100"/>
                <a:gd name="T12" fmla="*/ 219 w 436"/>
                <a:gd name="T13" fmla="*/ 289 h 1100"/>
                <a:gd name="T14" fmla="*/ 258 w 436"/>
                <a:gd name="T15" fmla="*/ 502 h 1100"/>
                <a:gd name="T16" fmla="*/ 263 w 436"/>
                <a:gd name="T17" fmla="*/ 583 h 1100"/>
                <a:gd name="T18" fmla="*/ 135 w 436"/>
                <a:gd name="T19" fmla="*/ 644 h 1100"/>
                <a:gd name="T20" fmla="*/ 85 w 436"/>
                <a:gd name="T21" fmla="*/ 793 h 1100"/>
                <a:gd name="T22" fmla="*/ 0 w 436"/>
                <a:gd name="T23" fmla="*/ 889 h 1100"/>
                <a:gd name="T24" fmla="*/ 71 w 436"/>
                <a:gd name="T25" fmla="*/ 1063 h 1100"/>
                <a:gd name="T26" fmla="*/ 186 w 436"/>
                <a:gd name="T27" fmla="*/ 1011 h 1100"/>
                <a:gd name="T28" fmla="*/ 186 w 436"/>
                <a:gd name="T29" fmla="*/ 1012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6" h="1100">
                  <a:moveTo>
                    <a:pt x="186" y="1012"/>
                  </a:moveTo>
                  <a:cubicBezTo>
                    <a:pt x="162" y="979"/>
                    <a:pt x="151" y="929"/>
                    <a:pt x="163" y="874"/>
                  </a:cubicBezTo>
                  <a:lnTo>
                    <a:pt x="239" y="781"/>
                  </a:lnTo>
                  <a:lnTo>
                    <a:pt x="315" y="743"/>
                  </a:lnTo>
                  <a:lnTo>
                    <a:pt x="435" y="631"/>
                  </a:lnTo>
                  <a:cubicBezTo>
                    <a:pt x="395" y="402"/>
                    <a:pt x="436" y="23"/>
                    <a:pt x="191" y="0"/>
                  </a:cubicBezTo>
                  <a:cubicBezTo>
                    <a:pt x="136" y="100"/>
                    <a:pt x="151" y="206"/>
                    <a:pt x="219" y="289"/>
                  </a:cubicBezTo>
                  <a:lnTo>
                    <a:pt x="258" y="502"/>
                  </a:lnTo>
                  <a:lnTo>
                    <a:pt x="263" y="583"/>
                  </a:lnTo>
                  <a:lnTo>
                    <a:pt x="135" y="644"/>
                  </a:lnTo>
                  <a:lnTo>
                    <a:pt x="85" y="793"/>
                  </a:lnTo>
                  <a:lnTo>
                    <a:pt x="0" y="889"/>
                  </a:lnTo>
                  <a:lnTo>
                    <a:pt x="71" y="1063"/>
                  </a:lnTo>
                  <a:cubicBezTo>
                    <a:pt x="164" y="1100"/>
                    <a:pt x="248" y="1079"/>
                    <a:pt x="186" y="1011"/>
                  </a:cubicBezTo>
                  <a:lnTo>
                    <a:pt x="186" y="10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5400675" y="1704976"/>
              <a:ext cx="822325" cy="1417638"/>
            </a:xfrm>
            <a:custGeom>
              <a:avLst/>
              <a:gdLst>
                <a:gd name="T0" fmla="*/ 353 w 490"/>
                <a:gd name="T1" fmla="*/ 756 h 844"/>
                <a:gd name="T2" fmla="*/ 393 w 490"/>
                <a:gd name="T3" fmla="*/ 844 h 844"/>
                <a:gd name="T4" fmla="*/ 490 w 490"/>
                <a:gd name="T5" fmla="*/ 844 h 844"/>
                <a:gd name="T6" fmla="*/ 490 w 490"/>
                <a:gd name="T7" fmla="*/ 735 h 844"/>
                <a:gd name="T8" fmla="*/ 400 w 490"/>
                <a:gd name="T9" fmla="*/ 651 h 844"/>
                <a:gd name="T10" fmla="*/ 380 w 490"/>
                <a:gd name="T11" fmla="*/ 619 h 844"/>
                <a:gd name="T12" fmla="*/ 236 w 490"/>
                <a:gd name="T13" fmla="*/ 470 h 844"/>
                <a:gd name="T14" fmla="*/ 89 w 490"/>
                <a:gd name="T15" fmla="*/ 0 h 844"/>
                <a:gd name="T16" fmla="*/ 0 w 490"/>
                <a:gd name="T17" fmla="*/ 109 h 844"/>
                <a:gd name="T18" fmla="*/ 38 w 490"/>
                <a:gd name="T19" fmla="*/ 302 h 844"/>
                <a:gd name="T20" fmla="*/ 96 w 490"/>
                <a:gd name="T21" fmla="*/ 406 h 844"/>
                <a:gd name="T22" fmla="*/ 159 w 490"/>
                <a:gd name="T23" fmla="*/ 577 h 844"/>
                <a:gd name="T24" fmla="*/ 353 w 490"/>
                <a:gd name="T25" fmla="*/ 75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0" h="844">
                  <a:moveTo>
                    <a:pt x="353" y="756"/>
                  </a:moveTo>
                  <a:lnTo>
                    <a:pt x="393" y="844"/>
                  </a:lnTo>
                  <a:lnTo>
                    <a:pt x="490" y="844"/>
                  </a:lnTo>
                  <a:lnTo>
                    <a:pt x="490" y="735"/>
                  </a:lnTo>
                  <a:lnTo>
                    <a:pt x="400" y="651"/>
                  </a:lnTo>
                  <a:lnTo>
                    <a:pt x="380" y="619"/>
                  </a:lnTo>
                  <a:lnTo>
                    <a:pt x="236" y="470"/>
                  </a:lnTo>
                  <a:cubicBezTo>
                    <a:pt x="196" y="269"/>
                    <a:pt x="161" y="78"/>
                    <a:pt x="89" y="0"/>
                  </a:cubicBezTo>
                  <a:lnTo>
                    <a:pt x="0" y="109"/>
                  </a:lnTo>
                  <a:lnTo>
                    <a:pt x="38" y="302"/>
                  </a:lnTo>
                  <a:lnTo>
                    <a:pt x="96" y="406"/>
                  </a:lnTo>
                  <a:lnTo>
                    <a:pt x="159" y="577"/>
                  </a:lnTo>
                  <a:lnTo>
                    <a:pt x="353" y="7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5573713" y="1127126"/>
              <a:ext cx="623887" cy="471488"/>
            </a:xfrm>
            <a:custGeom>
              <a:avLst/>
              <a:gdLst>
                <a:gd name="T0" fmla="*/ 226 w 372"/>
                <a:gd name="T1" fmla="*/ 271 h 280"/>
                <a:gd name="T2" fmla="*/ 325 w 372"/>
                <a:gd name="T3" fmla="*/ 280 h 280"/>
                <a:gd name="T4" fmla="*/ 371 w 372"/>
                <a:gd name="T5" fmla="*/ 209 h 280"/>
                <a:gd name="T6" fmla="*/ 200 w 372"/>
                <a:gd name="T7" fmla="*/ 0 h 280"/>
                <a:gd name="T8" fmla="*/ 71 w 372"/>
                <a:gd name="T9" fmla="*/ 45 h 280"/>
                <a:gd name="T10" fmla="*/ 19 w 372"/>
                <a:gd name="T11" fmla="*/ 91 h 280"/>
                <a:gd name="T12" fmla="*/ 0 w 372"/>
                <a:gd name="T13" fmla="*/ 252 h 280"/>
                <a:gd name="T14" fmla="*/ 226 w 372"/>
                <a:gd name="T15" fmla="*/ 27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280">
                  <a:moveTo>
                    <a:pt x="226" y="271"/>
                  </a:moveTo>
                  <a:lnTo>
                    <a:pt x="325" y="280"/>
                  </a:lnTo>
                  <a:lnTo>
                    <a:pt x="371" y="209"/>
                  </a:lnTo>
                  <a:cubicBezTo>
                    <a:pt x="372" y="115"/>
                    <a:pt x="286" y="49"/>
                    <a:pt x="200" y="0"/>
                  </a:cubicBezTo>
                  <a:lnTo>
                    <a:pt x="71" y="45"/>
                  </a:lnTo>
                  <a:lnTo>
                    <a:pt x="19" y="91"/>
                  </a:lnTo>
                  <a:lnTo>
                    <a:pt x="0" y="252"/>
                  </a:lnTo>
                  <a:lnTo>
                    <a:pt x="226" y="2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975726" y="1098862"/>
            <a:ext cx="1974849" cy="5035551"/>
            <a:chOff x="6413500" y="615951"/>
            <a:chExt cx="1481137" cy="3776663"/>
          </a:xfrm>
        </p:grpSpPr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6413500" y="615951"/>
              <a:ext cx="1481137" cy="3776663"/>
            </a:xfrm>
            <a:custGeom>
              <a:avLst/>
              <a:gdLst>
                <a:gd name="T0" fmla="*/ 404 w 882"/>
                <a:gd name="T1" fmla="*/ 1859 h 2248"/>
                <a:gd name="T2" fmla="*/ 404 w 882"/>
                <a:gd name="T3" fmla="*/ 2222 h 2248"/>
                <a:gd name="T4" fmla="*/ 750 w 882"/>
                <a:gd name="T5" fmla="*/ 2241 h 2248"/>
                <a:gd name="T6" fmla="*/ 731 w 882"/>
                <a:gd name="T7" fmla="*/ 2171 h 2248"/>
                <a:gd name="T8" fmla="*/ 550 w 882"/>
                <a:gd name="T9" fmla="*/ 2111 h 2248"/>
                <a:gd name="T10" fmla="*/ 525 w 882"/>
                <a:gd name="T11" fmla="*/ 2015 h 2248"/>
                <a:gd name="T12" fmla="*/ 570 w 882"/>
                <a:gd name="T13" fmla="*/ 1777 h 2248"/>
                <a:gd name="T14" fmla="*/ 647 w 882"/>
                <a:gd name="T15" fmla="*/ 1719 h 2248"/>
                <a:gd name="T16" fmla="*/ 613 w 882"/>
                <a:gd name="T17" fmla="*/ 1123 h 2248"/>
                <a:gd name="T18" fmla="*/ 748 w 882"/>
                <a:gd name="T19" fmla="*/ 1283 h 2248"/>
                <a:gd name="T20" fmla="*/ 805 w 882"/>
                <a:gd name="T21" fmla="*/ 1390 h 2248"/>
                <a:gd name="T22" fmla="*/ 878 w 882"/>
                <a:gd name="T23" fmla="*/ 1352 h 2248"/>
                <a:gd name="T24" fmla="*/ 810 w 882"/>
                <a:gd name="T25" fmla="*/ 1245 h 2248"/>
                <a:gd name="T26" fmla="*/ 667 w 882"/>
                <a:gd name="T27" fmla="*/ 1016 h 2248"/>
                <a:gd name="T28" fmla="*/ 550 w 882"/>
                <a:gd name="T29" fmla="*/ 448 h 2248"/>
                <a:gd name="T30" fmla="*/ 563 w 882"/>
                <a:gd name="T31" fmla="*/ 370 h 2248"/>
                <a:gd name="T32" fmla="*/ 647 w 882"/>
                <a:gd name="T33" fmla="*/ 364 h 2248"/>
                <a:gd name="T34" fmla="*/ 628 w 882"/>
                <a:gd name="T35" fmla="*/ 170 h 2248"/>
                <a:gd name="T36" fmla="*/ 487 w 882"/>
                <a:gd name="T37" fmla="*/ 53 h 2248"/>
                <a:gd name="T38" fmla="*/ 357 w 882"/>
                <a:gd name="T39" fmla="*/ 151 h 2248"/>
                <a:gd name="T40" fmla="*/ 350 w 882"/>
                <a:gd name="T41" fmla="*/ 299 h 2248"/>
                <a:gd name="T42" fmla="*/ 402 w 882"/>
                <a:gd name="T43" fmla="*/ 338 h 2248"/>
                <a:gd name="T44" fmla="*/ 409 w 882"/>
                <a:gd name="T45" fmla="*/ 377 h 2248"/>
                <a:gd name="T46" fmla="*/ 318 w 882"/>
                <a:gd name="T47" fmla="*/ 519 h 2248"/>
                <a:gd name="T48" fmla="*/ 305 w 882"/>
                <a:gd name="T49" fmla="*/ 628 h 2248"/>
                <a:gd name="T50" fmla="*/ 338 w 882"/>
                <a:gd name="T51" fmla="*/ 977 h 2248"/>
                <a:gd name="T52" fmla="*/ 318 w 882"/>
                <a:gd name="T53" fmla="*/ 1106 h 2248"/>
                <a:gd name="T54" fmla="*/ 312 w 882"/>
                <a:gd name="T55" fmla="*/ 1209 h 2248"/>
                <a:gd name="T56" fmla="*/ 331 w 882"/>
                <a:gd name="T57" fmla="*/ 1248 h 2248"/>
                <a:gd name="T58" fmla="*/ 410 w 882"/>
                <a:gd name="T59" fmla="*/ 1647 h 2248"/>
                <a:gd name="T60" fmla="*/ 131 w 882"/>
                <a:gd name="T61" fmla="*/ 1874 h 2248"/>
                <a:gd name="T62" fmla="*/ 31 w 882"/>
                <a:gd name="T63" fmla="*/ 2016 h 2248"/>
                <a:gd name="T64" fmla="*/ 54 w 882"/>
                <a:gd name="T65" fmla="*/ 2228 h 2248"/>
                <a:gd name="T66" fmla="*/ 131 w 882"/>
                <a:gd name="T67" fmla="*/ 2206 h 2248"/>
                <a:gd name="T68" fmla="*/ 138 w 882"/>
                <a:gd name="T69" fmla="*/ 2038 h 2248"/>
                <a:gd name="T70" fmla="*/ 209 w 882"/>
                <a:gd name="T71" fmla="*/ 1954 h 2248"/>
                <a:gd name="T72" fmla="*/ 404 w 882"/>
                <a:gd name="T73" fmla="*/ 1859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82" h="2248">
                  <a:moveTo>
                    <a:pt x="404" y="1859"/>
                  </a:moveTo>
                  <a:cubicBezTo>
                    <a:pt x="407" y="1953"/>
                    <a:pt x="429" y="2100"/>
                    <a:pt x="404" y="2222"/>
                  </a:cubicBezTo>
                  <a:cubicBezTo>
                    <a:pt x="393" y="2248"/>
                    <a:pt x="626" y="2246"/>
                    <a:pt x="750" y="2241"/>
                  </a:cubicBezTo>
                  <a:cubicBezTo>
                    <a:pt x="744" y="2224"/>
                    <a:pt x="738" y="2189"/>
                    <a:pt x="731" y="2171"/>
                  </a:cubicBezTo>
                  <a:cubicBezTo>
                    <a:pt x="671" y="2139"/>
                    <a:pt x="611" y="2143"/>
                    <a:pt x="550" y="2111"/>
                  </a:cubicBezTo>
                  <a:cubicBezTo>
                    <a:pt x="542" y="2085"/>
                    <a:pt x="533" y="2041"/>
                    <a:pt x="525" y="2015"/>
                  </a:cubicBezTo>
                  <a:cubicBezTo>
                    <a:pt x="525" y="1947"/>
                    <a:pt x="570" y="1846"/>
                    <a:pt x="570" y="1777"/>
                  </a:cubicBezTo>
                  <a:cubicBezTo>
                    <a:pt x="611" y="1747"/>
                    <a:pt x="606" y="1749"/>
                    <a:pt x="647" y="1719"/>
                  </a:cubicBezTo>
                  <a:cubicBezTo>
                    <a:pt x="649" y="1519"/>
                    <a:pt x="651" y="1323"/>
                    <a:pt x="613" y="1123"/>
                  </a:cubicBezTo>
                  <a:cubicBezTo>
                    <a:pt x="645" y="1209"/>
                    <a:pt x="689" y="1160"/>
                    <a:pt x="748" y="1283"/>
                  </a:cubicBezTo>
                  <a:cubicBezTo>
                    <a:pt x="755" y="1331"/>
                    <a:pt x="766" y="1370"/>
                    <a:pt x="805" y="1390"/>
                  </a:cubicBezTo>
                  <a:cubicBezTo>
                    <a:pt x="862" y="1407"/>
                    <a:pt x="882" y="1368"/>
                    <a:pt x="878" y="1352"/>
                  </a:cubicBezTo>
                  <a:cubicBezTo>
                    <a:pt x="866" y="1309"/>
                    <a:pt x="824" y="1267"/>
                    <a:pt x="810" y="1245"/>
                  </a:cubicBezTo>
                  <a:cubicBezTo>
                    <a:pt x="739" y="1177"/>
                    <a:pt x="722" y="1074"/>
                    <a:pt x="667" y="1016"/>
                  </a:cubicBezTo>
                  <a:cubicBezTo>
                    <a:pt x="662" y="657"/>
                    <a:pt x="639" y="575"/>
                    <a:pt x="550" y="448"/>
                  </a:cubicBezTo>
                  <a:cubicBezTo>
                    <a:pt x="555" y="422"/>
                    <a:pt x="559" y="396"/>
                    <a:pt x="563" y="370"/>
                  </a:cubicBezTo>
                  <a:lnTo>
                    <a:pt x="647" y="364"/>
                  </a:lnTo>
                  <a:cubicBezTo>
                    <a:pt x="655" y="309"/>
                    <a:pt x="679" y="239"/>
                    <a:pt x="628" y="170"/>
                  </a:cubicBezTo>
                  <a:cubicBezTo>
                    <a:pt x="621" y="136"/>
                    <a:pt x="581" y="0"/>
                    <a:pt x="487" y="53"/>
                  </a:cubicBezTo>
                  <a:cubicBezTo>
                    <a:pt x="406" y="65"/>
                    <a:pt x="406" y="112"/>
                    <a:pt x="357" y="151"/>
                  </a:cubicBezTo>
                  <a:cubicBezTo>
                    <a:pt x="355" y="201"/>
                    <a:pt x="353" y="250"/>
                    <a:pt x="350" y="299"/>
                  </a:cubicBezTo>
                  <a:cubicBezTo>
                    <a:pt x="368" y="312"/>
                    <a:pt x="385" y="325"/>
                    <a:pt x="402" y="338"/>
                  </a:cubicBezTo>
                  <a:lnTo>
                    <a:pt x="409" y="377"/>
                  </a:lnTo>
                  <a:cubicBezTo>
                    <a:pt x="378" y="424"/>
                    <a:pt x="348" y="471"/>
                    <a:pt x="318" y="519"/>
                  </a:cubicBezTo>
                  <a:lnTo>
                    <a:pt x="305" y="628"/>
                  </a:lnTo>
                  <a:cubicBezTo>
                    <a:pt x="316" y="745"/>
                    <a:pt x="327" y="861"/>
                    <a:pt x="338" y="977"/>
                  </a:cubicBezTo>
                  <a:cubicBezTo>
                    <a:pt x="331" y="1020"/>
                    <a:pt x="325" y="1063"/>
                    <a:pt x="318" y="1106"/>
                  </a:cubicBezTo>
                  <a:lnTo>
                    <a:pt x="312" y="1209"/>
                  </a:lnTo>
                  <a:cubicBezTo>
                    <a:pt x="318" y="1222"/>
                    <a:pt x="325" y="1235"/>
                    <a:pt x="331" y="1248"/>
                  </a:cubicBezTo>
                  <a:cubicBezTo>
                    <a:pt x="359" y="1373"/>
                    <a:pt x="382" y="1522"/>
                    <a:pt x="410" y="1647"/>
                  </a:cubicBezTo>
                  <a:cubicBezTo>
                    <a:pt x="316" y="1731"/>
                    <a:pt x="226" y="1790"/>
                    <a:pt x="131" y="1874"/>
                  </a:cubicBezTo>
                  <a:cubicBezTo>
                    <a:pt x="55" y="1924"/>
                    <a:pt x="0" y="1918"/>
                    <a:pt x="31" y="2016"/>
                  </a:cubicBezTo>
                  <a:cubicBezTo>
                    <a:pt x="38" y="2089"/>
                    <a:pt x="47" y="2155"/>
                    <a:pt x="54" y="2228"/>
                  </a:cubicBezTo>
                  <a:cubicBezTo>
                    <a:pt x="92" y="2248"/>
                    <a:pt x="115" y="2235"/>
                    <a:pt x="131" y="2206"/>
                  </a:cubicBezTo>
                  <a:cubicBezTo>
                    <a:pt x="138" y="2154"/>
                    <a:pt x="131" y="2090"/>
                    <a:pt x="138" y="2038"/>
                  </a:cubicBezTo>
                  <a:cubicBezTo>
                    <a:pt x="166" y="1995"/>
                    <a:pt x="181" y="1997"/>
                    <a:pt x="209" y="1954"/>
                  </a:cubicBezTo>
                  <a:cubicBezTo>
                    <a:pt x="264" y="1935"/>
                    <a:pt x="348" y="1878"/>
                    <a:pt x="404" y="18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6413500" y="2368551"/>
              <a:ext cx="1090612" cy="2024063"/>
            </a:xfrm>
            <a:custGeom>
              <a:avLst/>
              <a:gdLst>
                <a:gd name="T0" fmla="*/ 402 w 649"/>
                <a:gd name="T1" fmla="*/ 827 h 1205"/>
                <a:gd name="T2" fmla="*/ 525 w 649"/>
                <a:gd name="T3" fmla="*/ 766 h 1205"/>
                <a:gd name="T4" fmla="*/ 647 w 649"/>
                <a:gd name="T5" fmla="*/ 676 h 1205"/>
                <a:gd name="T6" fmla="*/ 470 w 649"/>
                <a:gd name="T7" fmla="*/ 9 h 1205"/>
                <a:gd name="T8" fmla="*/ 318 w 649"/>
                <a:gd name="T9" fmla="*/ 63 h 1205"/>
                <a:gd name="T10" fmla="*/ 312 w 649"/>
                <a:gd name="T11" fmla="*/ 166 h 1205"/>
                <a:gd name="T12" fmla="*/ 331 w 649"/>
                <a:gd name="T13" fmla="*/ 205 h 1205"/>
                <a:gd name="T14" fmla="*/ 465 w 649"/>
                <a:gd name="T15" fmla="*/ 577 h 1205"/>
                <a:gd name="T16" fmla="*/ 131 w 649"/>
                <a:gd name="T17" fmla="*/ 831 h 1205"/>
                <a:gd name="T18" fmla="*/ 31 w 649"/>
                <a:gd name="T19" fmla="*/ 973 h 1205"/>
                <a:gd name="T20" fmla="*/ 54 w 649"/>
                <a:gd name="T21" fmla="*/ 1185 h 1205"/>
                <a:gd name="T22" fmla="*/ 131 w 649"/>
                <a:gd name="T23" fmla="*/ 1163 h 1205"/>
                <a:gd name="T24" fmla="*/ 138 w 649"/>
                <a:gd name="T25" fmla="*/ 995 h 1205"/>
                <a:gd name="T26" fmla="*/ 209 w 649"/>
                <a:gd name="T27" fmla="*/ 911 h 1205"/>
                <a:gd name="T28" fmla="*/ 402 w 649"/>
                <a:gd name="T29" fmla="*/ 827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1205">
                  <a:moveTo>
                    <a:pt x="402" y="827"/>
                  </a:moveTo>
                  <a:cubicBezTo>
                    <a:pt x="450" y="783"/>
                    <a:pt x="488" y="808"/>
                    <a:pt x="525" y="766"/>
                  </a:cubicBezTo>
                  <a:lnTo>
                    <a:pt x="647" y="676"/>
                  </a:lnTo>
                  <a:cubicBezTo>
                    <a:pt x="649" y="476"/>
                    <a:pt x="598" y="124"/>
                    <a:pt x="470" y="9"/>
                  </a:cubicBezTo>
                  <a:cubicBezTo>
                    <a:pt x="427" y="0"/>
                    <a:pt x="325" y="20"/>
                    <a:pt x="318" y="63"/>
                  </a:cubicBezTo>
                  <a:lnTo>
                    <a:pt x="312" y="166"/>
                  </a:lnTo>
                  <a:cubicBezTo>
                    <a:pt x="318" y="179"/>
                    <a:pt x="325" y="192"/>
                    <a:pt x="331" y="205"/>
                  </a:cubicBezTo>
                  <a:cubicBezTo>
                    <a:pt x="359" y="330"/>
                    <a:pt x="401" y="491"/>
                    <a:pt x="465" y="577"/>
                  </a:cubicBezTo>
                  <a:cubicBezTo>
                    <a:pt x="350" y="622"/>
                    <a:pt x="226" y="747"/>
                    <a:pt x="131" y="831"/>
                  </a:cubicBezTo>
                  <a:cubicBezTo>
                    <a:pt x="55" y="881"/>
                    <a:pt x="0" y="875"/>
                    <a:pt x="31" y="973"/>
                  </a:cubicBezTo>
                  <a:cubicBezTo>
                    <a:pt x="38" y="1046"/>
                    <a:pt x="47" y="1112"/>
                    <a:pt x="54" y="1185"/>
                  </a:cubicBezTo>
                  <a:cubicBezTo>
                    <a:pt x="92" y="1205"/>
                    <a:pt x="115" y="1192"/>
                    <a:pt x="131" y="1163"/>
                  </a:cubicBezTo>
                  <a:cubicBezTo>
                    <a:pt x="138" y="1111"/>
                    <a:pt x="131" y="1047"/>
                    <a:pt x="138" y="995"/>
                  </a:cubicBezTo>
                  <a:cubicBezTo>
                    <a:pt x="166" y="952"/>
                    <a:pt x="181" y="954"/>
                    <a:pt x="209" y="911"/>
                  </a:cubicBezTo>
                  <a:cubicBezTo>
                    <a:pt x="264" y="892"/>
                    <a:pt x="346" y="847"/>
                    <a:pt x="402" y="8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6926263" y="1314451"/>
              <a:ext cx="411162" cy="1700213"/>
            </a:xfrm>
            <a:custGeom>
              <a:avLst/>
              <a:gdLst>
                <a:gd name="T0" fmla="*/ 155 w 245"/>
                <a:gd name="T1" fmla="*/ 322 h 1012"/>
                <a:gd name="T2" fmla="*/ 110 w 245"/>
                <a:gd name="T3" fmla="*/ 25 h 1012"/>
                <a:gd name="T4" fmla="*/ 13 w 245"/>
                <a:gd name="T5" fmla="*/ 103 h 1012"/>
                <a:gd name="T6" fmla="*/ 0 w 245"/>
                <a:gd name="T7" fmla="*/ 212 h 1012"/>
                <a:gd name="T8" fmla="*/ 20 w 245"/>
                <a:gd name="T9" fmla="*/ 612 h 1012"/>
                <a:gd name="T10" fmla="*/ 86 w 245"/>
                <a:gd name="T11" fmla="*/ 827 h 1012"/>
                <a:gd name="T12" fmla="*/ 196 w 245"/>
                <a:gd name="T13" fmla="*/ 1012 h 1012"/>
                <a:gd name="T14" fmla="*/ 173 w 245"/>
                <a:gd name="T15" fmla="*/ 772 h 1012"/>
                <a:gd name="T16" fmla="*/ 155 w 245"/>
                <a:gd name="T17" fmla="*/ 32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1012">
                  <a:moveTo>
                    <a:pt x="155" y="322"/>
                  </a:moveTo>
                  <a:cubicBezTo>
                    <a:pt x="160" y="195"/>
                    <a:pt x="144" y="75"/>
                    <a:pt x="110" y="25"/>
                  </a:cubicBezTo>
                  <a:cubicBezTo>
                    <a:pt x="114" y="0"/>
                    <a:pt x="43" y="55"/>
                    <a:pt x="13" y="103"/>
                  </a:cubicBezTo>
                  <a:lnTo>
                    <a:pt x="0" y="212"/>
                  </a:lnTo>
                  <a:cubicBezTo>
                    <a:pt x="11" y="329"/>
                    <a:pt x="9" y="496"/>
                    <a:pt x="20" y="612"/>
                  </a:cubicBezTo>
                  <a:cubicBezTo>
                    <a:pt x="17" y="634"/>
                    <a:pt x="64" y="717"/>
                    <a:pt x="86" y="827"/>
                  </a:cubicBezTo>
                  <a:cubicBezTo>
                    <a:pt x="101" y="899"/>
                    <a:pt x="121" y="962"/>
                    <a:pt x="196" y="1012"/>
                  </a:cubicBezTo>
                  <a:cubicBezTo>
                    <a:pt x="245" y="1002"/>
                    <a:pt x="225" y="867"/>
                    <a:pt x="173" y="772"/>
                  </a:cubicBezTo>
                  <a:cubicBezTo>
                    <a:pt x="107" y="652"/>
                    <a:pt x="135" y="405"/>
                    <a:pt x="155" y="3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7002463" y="615951"/>
              <a:ext cx="550862" cy="835025"/>
            </a:xfrm>
            <a:custGeom>
              <a:avLst/>
              <a:gdLst>
                <a:gd name="T0" fmla="*/ 199 w 328"/>
                <a:gd name="T1" fmla="*/ 448 h 497"/>
                <a:gd name="T2" fmla="*/ 212 w 328"/>
                <a:gd name="T3" fmla="*/ 370 h 497"/>
                <a:gd name="T4" fmla="*/ 296 w 328"/>
                <a:gd name="T5" fmla="*/ 364 h 497"/>
                <a:gd name="T6" fmla="*/ 277 w 328"/>
                <a:gd name="T7" fmla="*/ 170 h 497"/>
                <a:gd name="T8" fmla="*/ 136 w 328"/>
                <a:gd name="T9" fmla="*/ 53 h 497"/>
                <a:gd name="T10" fmla="*/ 6 w 328"/>
                <a:gd name="T11" fmla="*/ 151 h 497"/>
                <a:gd name="T12" fmla="*/ 0 w 328"/>
                <a:gd name="T13" fmla="*/ 299 h 497"/>
                <a:gd name="T14" fmla="*/ 51 w 328"/>
                <a:gd name="T15" fmla="*/ 338 h 497"/>
                <a:gd name="T16" fmla="*/ 58 w 328"/>
                <a:gd name="T17" fmla="*/ 377 h 497"/>
                <a:gd name="T18" fmla="*/ 199 w 328"/>
                <a:gd name="T19" fmla="*/ 44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497">
                  <a:moveTo>
                    <a:pt x="199" y="448"/>
                  </a:moveTo>
                  <a:cubicBezTo>
                    <a:pt x="204" y="422"/>
                    <a:pt x="208" y="396"/>
                    <a:pt x="212" y="370"/>
                  </a:cubicBezTo>
                  <a:lnTo>
                    <a:pt x="296" y="364"/>
                  </a:lnTo>
                  <a:cubicBezTo>
                    <a:pt x="304" y="309"/>
                    <a:pt x="328" y="239"/>
                    <a:pt x="277" y="170"/>
                  </a:cubicBezTo>
                  <a:cubicBezTo>
                    <a:pt x="270" y="136"/>
                    <a:pt x="230" y="0"/>
                    <a:pt x="136" y="53"/>
                  </a:cubicBezTo>
                  <a:cubicBezTo>
                    <a:pt x="55" y="65"/>
                    <a:pt x="55" y="112"/>
                    <a:pt x="6" y="151"/>
                  </a:cubicBezTo>
                  <a:cubicBezTo>
                    <a:pt x="4" y="201"/>
                    <a:pt x="2" y="250"/>
                    <a:pt x="0" y="299"/>
                  </a:cubicBezTo>
                  <a:cubicBezTo>
                    <a:pt x="17" y="312"/>
                    <a:pt x="34" y="325"/>
                    <a:pt x="51" y="338"/>
                  </a:cubicBezTo>
                  <a:lnTo>
                    <a:pt x="58" y="377"/>
                  </a:lnTo>
                  <a:cubicBezTo>
                    <a:pt x="27" y="424"/>
                    <a:pt x="234" y="497"/>
                    <a:pt x="199" y="4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163884" y="6077599"/>
            <a:ext cx="1928733" cy="8309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2400" b="1" dirty="0">
                <a:solidFill>
                  <a:srgbClr val="E05206"/>
                </a:solidFill>
              </a:rPr>
              <a:t>Business</a:t>
            </a:r>
            <a:br>
              <a:rPr lang="en-US" sz="2400" b="1" dirty="0">
                <a:solidFill>
                  <a:srgbClr val="E05206"/>
                </a:solidFill>
              </a:rPr>
            </a:br>
            <a:r>
              <a:rPr lang="en-US" sz="2400" b="1" dirty="0">
                <a:solidFill>
                  <a:srgbClr val="E05206"/>
                </a:solidFill>
              </a:rPr>
              <a:t>Enablement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3401" y="1098862"/>
            <a:ext cx="10934700" cy="5052484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127831" y="5015796"/>
            <a:ext cx="1406622" cy="967865"/>
            <a:chOff x="829397" y="3572195"/>
            <a:chExt cx="1054966" cy="725899"/>
          </a:xfrm>
        </p:grpSpPr>
        <p:sp>
          <p:nvSpPr>
            <p:cNvPr id="6" name="Rounded Rectangle 5"/>
            <p:cNvSpPr>
              <a:spLocks noChangeAspect="1"/>
            </p:cNvSpPr>
            <p:nvPr/>
          </p:nvSpPr>
          <p:spPr>
            <a:xfrm>
              <a:off x="829397" y="3572195"/>
              <a:ext cx="1054966" cy="722944"/>
            </a:xfrm>
            <a:prstGeom prst="roundRect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7" name="Freeform 9"/>
            <p:cNvSpPr>
              <a:spLocks noChangeAspect="1"/>
            </p:cNvSpPr>
            <p:nvPr/>
          </p:nvSpPr>
          <p:spPr bwMode="auto">
            <a:xfrm>
              <a:off x="1117436" y="3640787"/>
              <a:ext cx="478889" cy="462375"/>
            </a:xfrm>
            <a:custGeom>
              <a:avLst/>
              <a:gdLst>
                <a:gd name="T0" fmla="*/ 111 w 301"/>
                <a:gd name="T1" fmla="*/ 0 h 291"/>
                <a:gd name="T2" fmla="*/ 111 w 301"/>
                <a:gd name="T3" fmla="*/ 87 h 291"/>
                <a:gd name="T4" fmla="*/ 138 w 301"/>
                <a:gd name="T5" fmla="*/ 87 h 291"/>
                <a:gd name="T6" fmla="*/ 138 w 301"/>
                <a:gd name="T7" fmla="*/ 130 h 291"/>
                <a:gd name="T8" fmla="*/ 56 w 301"/>
                <a:gd name="T9" fmla="*/ 130 h 291"/>
                <a:gd name="T10" fmla="*/ 28 w 301"/>
                <a:gd name="T11" fmla="*/ 158 h 291"/>
                <a:gd name="T12" fmla="*/ 28 w 301"/>
                <a:gd name="T13" fmla="*/ 202 h 291"/>
                <a:gd name="T14" fmla="*/ 1 w 301"/>
                <a:gd name="T15" fmla="*/ 201 h 291"/>
                <a:gd name="T16" fmla="*/ 0 w 301"/>
                <a:gd name="T17" fmla="*/ 288 h 291"/>
                <a:gd name="T18" fmla="*/ 82 w 301"/>
                <a:gd name="T19" fmla="*/ 289 h 291"/>
                <a:gd name="T20" fmla="*/ 83 w 301"/>
                <a:gd name="T21" fmla="*/ 202 h 291"/>
                <a:gd name="T22" fmla="*/ 55 w 301"/>
                <a:gd name="T23" fmla="*/ 202 h 291"/>
                <a:gd name="T24" fmla="*/ 56 w 301"/>
                <a:gd name="T25" fmla="*/ 159 h 291"/>
                <a:gd name="T26" fmla="*/ 137 w 301"/>
                <a:gd name="T27" fmla="*/ 159 h 291"/>
                <a:gd name="T28" fmla="*/ 137 w 301"/>
                <a:gd name="T29" fmla="*/ 203 h 291"/>
                <a:gd name="T30" fmla="*/ 110 w 301"/>
                <a:gd name="T31" fmla="*/ 202 h 291"/>
                <a:gd name="T32" fmla="*/ 109 w 301"/>
                <a:gd name="T33" fmla="*/ 289 h 291"/>
                <a:gd name="T34" fmla="*/ 191 w 301"/>
                <a:gd name="T35" fmla="*/ 290 h 291"/>
                <a:gd name="T36" fmla="*/ 192 w 301"/>
                <a:gd name="T37" fmla="*/ 203 h 291"/>
                <a:gd name="T38" fmla="*/ 164 w 301"/>
                <a:gd name="T39" fmla="*/ 203 h 291"/>
                <a:gd name="T40" fmla="*/ 165 w 301"/>
                <a:gd name="T41" fmla="*/ 160 h 291"/>
                <a:gd name="T42" fmla="*/ 247 w 301"/>
                <a:gd name="T43" fmla="*/ 160 h 291"/>
                <a:gd name="T44" fmla="*/ 246 w 301"/>
                <a:gd name="T45" fmla="*/ 204 h 291"/>
                <a:gd name="T46" fmla="*/ 219 w 301"/>
                <a:gd name="T47" fmla="*/ 203 h 291"/>
                <a:gd name="T48" fmla="*/ 218 w 301"/>
                <a:gd name="T49" fmla="*/ 290 h 291"/>
                <a:gd name="T50" fmla="*/ 300 w 301"/>
                <a:gd name="T51" fmla="*/ 291 h 291"/>
                <a:gd name="T52" fmla="*/ 301 w 301"/>
                <a:gd name="T53" fmla="*/ 204 h 291"/>
                <a:gd name="T54" fmla="*/ 274 w 301"/>
                <a:gd name="T55" fmla="*/ 204 h 291"/>
                <a:gd name="T56" fmla="*/ 274 w 301"/>
                <a:gd name="T57" fmla="*/ 161 h 291"/>
                <a:gd name="T58" fmla="*/ 247 w 301"/>
                <a:gd name="T59" fmla="*/ 131 h 291"/>
                <a:gd name="T60" fmla="*/ 165 w 301"/>
                <a:gd name="T61" fmla="*/ 131 h 291"/>
                <a:gd name="T62" fmla="*/ 165 w 301"/>
                <a:gd name="T63" fmla="*/ 87 h 291"/>
                <a:gd name="T64" fmla="*/ 193 w 301"/>
                <a:gd name="T65" fmla="*/ 88 h 291"/>
                <a:gd name="T66" fmla="*/ 193 w 301"/>
                <a:gd name="T67" fmla="*/ 1 h 291"/>
                <a:gd name="T68" fmla="*/ 111 w 301"/>
                <a:gd name="T69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1" h="291">
                  <a:moveTo>
                    <a:pt x="111" y="0"/>
                  </a:moveTo>
                  <a:lnTo>
                    <a:pt x="111" y="87"/>
                  </a:lnTo>
                  <a:lnTo>
                    <a:pt x="138" y="87"/>
                  </a:lnTo>
                  <a:lnTo>
                    <a:pt x="138" y="130"/>
                  </a:lnTo>
                  <a:lnTo>
                    <a:pt x="56" y="130"/>
                  </a:lnTo>
                  <a:cubicBezTo>
                    <a:pt x="41" y="129"/>
                    <a:pt x="28" y="142"/>
                    <a:pt x="28" y="158"/>
                  </a:cubicBezTo>
                  <a:lnTo>
                    <a:pt x="28" y="202"/>
                  </a:lnTo>
                  <a:lnTo>
                    <a:pt x="1" y="201"/>
                  </a:lnTo>
                  <a:lnTo>
                    <a:pt x="0" y="288"/>
                  </a:lnTo>
                  <a:lnTo>
                    <a:pt x="82" y="289"/>
                  </a:lnTo>
                  <a:lnTo>
                    <a:pt x="83" y="202"/>
                  </a:lnTo>
                  <a:lnTo>
                    <a:pt x="55" y="202"/>
                  </a:lnTo>
                  <a:lnTo>
                    <a:pt x="56" y="159"/>
                  </a:lnTo>
                  <a:lnTo>
                    <a:pt x="137" y="159"/>
                  </a:lnTo>
                  <a:lnTo>
                    <a:pt x="137" y="203"/>
                  </a:lnTo>
                  <a:lnTo>
                    <a:pt x="110" y="202"/>
                  </a:lnTo>
                  <a:lnTo>
                    <a:pt x="109" y="289"/>
                  </a:lnTo>
                  <a:lnTo>
                    <a:pt x="191" y="290"/>
                  </a:lnTo>
                  <a:lnTo>
                    <a:pt x="192" y="203"/>
                  </a:lnTo>
                  <a:lnTo>
                    <a:pt x="164" y="203"/>
                  </a:lnTo>
                  <a:lnTo>
                    <a:pt x="165" y="160"/>
                  </a:lnTo>
                  <a:lnTo>
                    <a:pt x="247" y="160"/>
                  </a:lnTo>
                  <a:lnTo>
                    <a:pt x="246" y="204"/>
                  </a:lnTo>
                  <a:lnTo>
                    <a:pt x="219" y="203"/>
                  </a:lnTo>
                  <a:lnTo>
                    <a:pt x="218" y="290"/>
                  </a:lnTo>
                  <a:lnTo>
                    <a:pt x="300" y="291"/>
                  </a:lnTo>
                  <a:lnTo>
                    <a:pt x="301" y="204"/>
                  </a:lnTo>
                  <a:lnTo>
                    <a:pt x="274" y="204"/>
                  </a:lnTo>
                  <a:lnTo>
                    <a:pt x="274" y="161"/>
                  </a:lnTo>
                  <a:cubicBezTo>
                    <a:pt x="274" y="145"/>
                    <a:pt x="262" y="132"/>
                    <a:pt x="247" y="131"/>
                  </a:cubicBezTo>
                  <a:lnTo>
                    <a:pt x="165" y="131"/>
                  </a:lnTo>
                  <a:lnTo>
                    <a:pt x="165" y="87"/>
                  </a:lnTo>
                  <a:lnTo>
                    <a:pt x="193" y="88"/>
                  </a:lnTo>
                  <a:lnTo>
                    <a:pt x="193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69848" y="4044178"/>
              <a:ext cx="974065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Provisioning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107136" y="3975206"/>
            <a:ext cx="1481496" cy="963925"/>
            <a:chOff x="2176101" y="2782735"/>
            <a:chExt cx="1111122" cy="722944"/>
          </a:xfrm>
        </p:grpSpPr>
        <p:sp>
          <p:nvSpPr>
            <p:cNvPr id="40" name="Rounded Rectangle 39"/>
            <p:cNvSpPr>
              <a:spLocks noChangeAspect="1"/>
            </p:cNvSpPr>
            <p:nvPr/>
          </p:nvSpPr>
          <p:spPr>
            <a:xfrm>
              <a:off x="2204178" y="2782735"/>
              <a:ext cx="1054966" cy="722944"/>
            </a:xfrm>
            <a:prstGeom prst="roundRect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76101" y="3214962"/>
              <a:ext cx="1111122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Roles</a:t>
              </a:r>
              <a:r>
                <a:rPr lang="de-DE" sz="1600" dirty="0">
                  <a:solidFill>
                    <a:schemeClr val="bg1"/>
                  </a:solidFill>
                </a:rPr>
                <a:t> &amp; Rules</a:t>
              </a:r>
            </a:p>
          </p:txBody>
        </p:sp>
        <p:sp>
          <p:nvSpPr>
            <p:cNvPr id="43" name="Freeform 5"/>
            <p:cNvSpPr>
              <a:spLocks noChangeAspect="1" noEditPoints="1"/>
            </p:cNvSpPr>
            <p:nvPr/>
          </p:nvSpPr>
          <p:spPr bwMode="auto">
            <a:xfrm>
              <a:off x="2532502" y="2805387"/>
              <a:ext cx="398318" cy="427039"/>
            </a:xfrm>
            <a:custGeom>
              <a:avLst/>
              <a:gdLst>
                <a:gd name="T0" fmla="*/ 141 w 282"/>
                <a:gd name="T1" fmla="*/ 229 h 302"/>
                <a:gd name="T2" fmla="*/ 90 w 282"/>
                <a:gd name="T3" fmla="*/ 192 h 302"/>
                <a:gd name="T4" fmla="*/ 141 w 282"/>
                <a:gd name="T5" fmla="*/ 200 h 302"/>
                <a:gd name="T6" fmla="*/ 192 w 282"/>
                <a:gd name="T7" fmla="*/ 192 h 302"/>
                <a:gd name="T8" fmla="*/ 141 w 282"/>
                <a:gd name="T9" fmla="*/ 229 h 302"/>
                <a:gd name="T10" fmla="*/ 164 w 282"/>
                <a:gd name="T11" fmla="*/ 88 h 302"/>
                <a:gd name="T12" fmla="*/ 168 w 282"/>
                <a:gd name="T13" fmla="*/ 83 h 302"/>
                <a:gd name="T14" fmla="*/ 196 w 282"/>
                <a:gd name="T15" fmla="*/ 80 h 302"/>
                <a:gd name="T16" fmla="*/ 221 w 282"/>
                <a:gd name="T17" fmla="*/ 93 h 302"/>
                <a:gd name="T18" fmla="*/ 200 w 282"/>
                <a:gd name="T19" fmla="*/ 112 h 302"/>
                <a:gd name="T20" fmla="*/ 171 w 282"/>
                <a:gd name="T21" fmla="*/ 115 h 302"/>
                <a:gd name="T22" fmla="*/ 164 w 282"/>
                <a:gd name="T23" fmla="*/ 100 h 302"/>
                <a:gd name="T24" fmla="*/ 164 w 282"/>
                <a:gd name="T25" fmla="*/ 88 h 302"/>
                <a:gd name="T26" fmla="*/ 102 w 282"/>
                <a:gd name="T27" fmla="*/ 117 h 302"/>
                <a:gd name="T28" fmla="*/ 82 w 282"/>
                <a:gd name="T29" fmla="*/ 112 h 302"/>
                <a:gd name="T30" fmla="*/ 61 w 282"/>
                <a:gd name="T31" fmla="*/ 93 h 302"/>
                <a:gd name="T32" fmla="*/ 86 w 282"/>
                <a:gd name="T33" fmla="*/ 80 h 302"/>
                <a:gd name="T34" fmla="*/ 114 w 282"/>
                <a:gd name="T35" fmla="*/ 83 h 302"/>
                <a:gd name="T36" fmla="*/ 118 w 282"/>
                <a:gd name="T37" fmla="*/ 100 h 302"/>
                <a:gd name="T38" fmla="*/ 111 w 282"/>
                <a:gd name="T39" fmla="*/ 115 h 302"/>
                <a:gd name="T40" fmla="*/ 102 w 282"/>
                <a:gd name="T41" fmla="*/ 117 h 302"/>
                <a:gd name="T42" fmla="*/ 27 w 282"/>
                <a:gd name="T43" fmla="*/ 38 h 302"/>
                <a:gd name="T44" fmla="*/ 141 w 282"/>
                <a:gd name="T45" fmla="*/ 302 h 302"/>
                <a:gd name="T46" fmla="*/ 255 w 282"/>
                <a:gd name="T47" fmla="*/ 38 h 302"/>
                <a:gd name="T48" fmla="*/ 27 w 282"/>
                <a:gd name="T49" fmla="*/ 3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2" h="302">
                  <a:moveTo>
                    <a:pt x="141" y="229"/>
                  </a:moveTo>
                  <a:cubicBezTo>
                    <a:pt x="113" y="229"/>
                    <a:pt x="90" y="213"/>
                    <a:pt x="90" y="192"/>
                  </a:cubicBezTo>
                  <a:cubicBezTo>
                    <a:pt x="90" y="197"/>
                    <a:pt x="113" y="200"/>
                    <a:pt x="141" y="200"/>
                  </a:cubicBezTo>
                  <a:cubicBezTo>
                    <a:pt x="169" y="200"/>
                    <a:pt x="192" y="197"/>
                    <a:pt x="192" y="192"/>
                  </a:cubicBezTo>
                  <a:cubicBezTo>
                    <a:pt x="192" y="213"/>
                    <a:pt x="169" y="229"/>
                    <a:pt x="141" y="229"/>
                  </a:cubicBezTo>
                  <a:close/>
                  <a:moveTo>
                    <a:pt x="164" y="88"/>
                  </a:moveTo>
                  <a:cubicBezTo>
                    <a:pt x="165" y="86"/>
                    <a:pt x="166" y="85"/>
                    <a:pt x="168" y="83"/>
                  </a:cubicBezTo>
                  <a:cubicBezTo>
                    <a:pt x="173" y="79"/>
                    <a:pt x="184" y="77"/>
                    <a:pt x="196" y="80"/>
                  </a:cubicBezTo>
                  <a:cubicBezTo>
                    <a:pt x="205" y="82"/>
                    <a:pt x="214" y="88"/>
                    <a:pt x="221" y="93"/>
                  </a:cubicBezTo>
                  <a:cubicBezTo>
                    <a:pt x="216" y="100"/>
                    <a:pt x="208" y="108"/>
                    <a:pt x="200" y="112"/>
                  </a:cubicBezTo>
                  <a:cubicBezTo>
                    <a:pt x="189" y="117"/>
                    <a:pt x="177" y="118"/>
                    <a:pt x="171" y="115"/>
                  </a:cubicBezTo>
                  <a:cubicBezTo>
                    <a:pt x="165" y="112"/>
                    <a:pt x="164" y="104"/>
                    <a:pt x="164" y="100"/>
                  </a:cubicBezTo>
                  <a:cubicBezTo>
                    <a:pt x="163" y="97"/>
                    <a:pt x="163" y="92"/>
                    <a:pt x="164" y="88"/>
                  </a:cubicBezTo>
                  <a:close/>
                  <a:moveTo>
                    <a:pt x="102" y="117"/>
                  </a:moveTo>
                  <a:cubicBezTo>
                    <a:pt x="96" y="117"/>
                    <a:pt x="89" y="115"/>
                    <a:pt x="82" y="112"/>
                  </a:cubicBezTo>
                  <a:cubicBezTo>
                    <a:pt x="74" y="108"/>
                    <a:pt x="66" y="100"/>
                    <a:pt x="61" y="93"/>
                  </a:cubicBezTo>
                  <a:cubicBezTo>
                    <a:pt x="68" y="88"/>
                    <a:pt x="77" y="82"/>
                    <a:pt x="86" y="80"/>
                  </a:cubicBezTo>
                  <a:cubicBezTo>
                    <a:pt x="98" y="77"/>
                    <a:pt x="109" y="79"/>
                    <a:pt x="114" y="83"/>
                  </a:cubicBezTo>
                  <a:cubicBezTo>
                    <a:pt x="120" y="88"/>
                    <a:pt x="119" y="96"/>
                    <a:pt x="118" y="100"/>
                  </a:cubicBezTo>
                  <a:cubicBezTo>
                    <a:pt x="118" y="104"/>
                    <a:pt x="117" y="112"/>
                    <a:pt x="111" y="115"/>
                  </a:cubicBezTo>
                  <a:cubicBezTo>
                    <a:pt x="109" y="116"/>
                    <a:pt x="105" y="117"/>
                    <a:pt x="102" y="117"/>
                  </a:cubicBezTo>
                  <a:close/>
                  <a:moveTo>
                    <a:pt x="27" y="38"/>
                  </a:moveTo>
                  <a:cubicBezTo>
                    <a:pt x="0" y="214"/>
                    <a:pt x="141" y="302"/>
                    <a:pt x="141" y="302"/>
                  </a:cubicBezTo>
                  <a:cubicBezTo>
                    <a:pt x="141" y="302"/>
                    <a:pt x="282" y="214"/>
                    <a:pt x="255" y="38"/>
                  </a:cubicBezTo>
                  <a:cubicBezTo>
                    <a:pt x="180" y="0"/>
                    <a:pt x="102" y="0"/>
                    <a:pt x="27" y="3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144573" y="5015796"/>
            <a:ext cx="1406622" cy="967865"/>
            <a:chOff x="829397" y="3572195"/>
            <a:chExt cx="1054966" cy="725899"/>
          </a:xfrm>
        </p:grpSpPr>
        <p:sp>
          <p:nvSpPr>
            <p:cNvPr id="49" name="Rounded Rectangle 48"/>
            <p:cNvSpPr>
              <a:spLocks noChangeAspect="1"/>
            </p:cNvSpPr>
            <p:nvPr/>
          </p:nvSpPr>
          <p:spPr>
            <a:xfrm>
              <a:off x="829397" y="357219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50" name="Freeform 9"/>
            <p:cNvSpPr>
              <a:spLocks noChangeAspect="1"/>
            </p:cNvSpPr>
            <p:nvPr/>
          </p:nvSpPr>
          <p:spPr bwMode="auto">
            <a:xfrm>
              <a:off x="1117436" y="3640787"/>
              <a:ext cx="478889" cy="462375"/>
            </a:xfrm>
            <a:custGeom>
              <a:avLst/>
              <a:gdLst>
                <a:gd name="T0" fmla="*/ 111 w 301"/>
                <a:gd name="T1" fmla="*/ 0 h 291"/>
                <a:gd name="T2" fmla="*/ 111 w 301"/>
                <a:gd name="T3" fmla="*/ 87 h 291"/>
                <a:gd name="T4" fmla="*/ 138 w 301"/>
                <a:gd name="T5" fmla="*/ 87 h 291"/>
                <a:gd name="T6" fmla="*/ 138 w 301"/>
                <a:gd name="T7" fmla="*/ 130 h 291"/>
                <a:gd name="T8" fmla="*/ 56 w 301"/>
                <a:gd name="T9" fmla="*/ 130 h 291"/>
                <a:gd name="T10" fmla="*/ 28 w 301"/>
                <a:gd name="T11" fmla="*/ 158 h 291"/>
                <a:gd name="T12" fmla="*/ 28 w 301"/>
                <a:gd name="T13" fmla="*/ 202 h 291"/>
                <a:gd name="T14" fmla="*/ 1 w 301"/>
                <a:gd name="T15" fmla="*/ 201 h 291"/>
                <a:gd name="T16" fmla="*/ 0 w 301"/>
                <a:gd name="T17" fmla="*/ 288 h 291"/>
                <a:gd name="T18" fmla="*/ 82 w 301"/>
                <a:gd name="T19" fmla="*/ 289 h 291"/>
                <a:gd name="T20" fmla="*/ 83 w 301"/>
                <a:gd name="T21" fmla="*/ 202 h 291"/>
                <a:gd name="T22" fmla="*/ 55 w 301"/>
                <a:gd name="T23" fmla="*/ 202 h 291"/>
                <a:gd name="T24" fmla="*/ 56 w 301"/>
                <a:gd name="T25" fmla="*/ 159 h 291"/>
                <a:gd name="T26" fmla="*/ 137 w 301"/>
                <a:gd name="T27" fmla="*/ 159 h 291"/>
                <a:gd name="T28" fmla="*/ 137 w 301"/>
                <a:gd name="T29" fmla="*/ 203 h 291"/>
                <a:gd name="T30" fmla="*/ 110 w 301"/>
                <a:gd name="T31" fmla="*/ 202 h 291"/>
                <a:gd name="T32" fmla="*/ 109 w 301"/>
                <a:gd name="T33" fmla="*/ 289 h 291"/>
                <a:gd name="T34" fmla="*/ 191 w 301"/>
                <a:gd name="T35" fmla="*/ 290 h 291"/>
                <a:gd name="T36" fmla="*/ 192 w 301"/>
                <a:gd name="T37" fmla="*/ 203 h 291"/>
                <a:gd name="T38" fmla="*/ 164 w 301"/>
                <a:gd name="T39" fmla="*/ 203 h 291"/>
                <a:gd name="T40" fmla="*/ 165 w 301"/>
                <a:gd name="T41" fmla="*/ 160 h 291"/>
                <a:gd name="T42" fmla="*/ 247 w 301"/>
                <a:gd name="T43" fmla="*/ 160 h 291"/>
                <a:gd name="T44" fmla="*/ 246 w 301"/>
                <a:gd name="T45" fmla="*/ 204 h 291"/>
                <a:gd name="T46" fmla="*/ 219 w 301"/>
                <a:gd name="T47" fmla="*/ 203 h 291"/>
                <a:gd name="T48" fmla="*/ 218 w 301"/>
                <a:gd name="T49" fmla="*/ 290 h 291"/>
                <a:gd name="T50" fmla="*/ 300 w 301"/>
                <a:gd name="T51" fmla="*/ 291 h 291"/>
                <a:gd name="T52" fmla="*/ 301 w 301"/>
                <a:gd name="T53" fmla="*/ 204 h 291"/>
                <a:gd name="T54" fmla="*/ 274 w 301"/>
                <a:gd name="T55" fmla="*/ 204 h 291"/>
                <a:gd name="T56" fmla="*/ 274 w 301"/>
                <a:gd name="T57" fmla="*/ 161 h 291"/>
                <a:gd name="T58" fmla="*/ 247 w 301"/>
                <a:gd name="T59" fmla="*/ 131 h 291"/>
                <a:gd name="T60" fmla="*/ 165 w 301"/>
                <a:gd name="T61" fmla="*/ 131 h 291"/>
                <a:gd name="T62" fmla="*/ 165 w 301"/>
                <a:gd name="T63" fmla="*/ 87 h 291"/>
                <a:gd name="T64" fmla="*/ 193 w 301"/>
                <a:gd name="T65" fmla="*/ 88 h 291"/>
                <a:gd name="T66" fmla="*/ 193 w 301"/>
                <a:gd name="T67" fmla="*/ 1 h 291"/>
                <a:gd name="T68" fmla="*/ 111 w 301"/>
                <a:gd name="T69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1" h="291">
                  <a:moveTo>
                    <a:pt x="111" y="0"/>
                  </a:moveTo>
                  <a:lnTo>
                    <a:pt x="111" y="87"/>
                  </a:lnTo>
                  <a:lnTo>
                    <a:pt x="138" y="87"/>
                  </a:lnTo>
                  <a:lnTo>
                    <a:pt x="138" y="130"/>
                  </a:lnTo>
                  <a:lnTo>
                    <a:pt x="56" y="130"/>
                  </a:lnTo>
                  <a:cubicBezTo>
                    <a:pt x="41" y="129"/>
                    <a:pt x="28" y="142"/>
                    <a:pt x="28" y="158"/>
                  </a:cubicBezTo>
                  <a:lnTo>
                    <a:pt x="28" y="202"/>
                  </a:lnTo>
                  <a:lnTo>
                    <a:pt x="1" y="201"/>
                  </a:lnTo>
                  <a:lnTo>
                    <a:pt x="0" y="288"/>
                  </a:lnTo>
                  <a:lnTo>
                    <a:pt x="82" y="289"/>
                  </a:lnTo>
                  <a:lnTo>
                    <a:pt x="83" y="202"/>
                  </a:lnTo>
                  <a:lnTo>
                    <a:pt x="55" y="202"/>
                  </a:lnTo>
                  <a:lnTo>
                    <a:pt x="56" y="159"/>
                  </a:lnTo>
                  <a:lnTo>
                    <a:pt x="137" y="159"/>
                  </a:lnTo>
                  <a:lnTo>
                    <a:pt x="137" y="203"/>
                  </a:lnTo>
                  <a:lnTo>
                    <a:pt x="110" y="202"/>
                  </a:lnTo>
                  <a:lnTo>
                    <a:pt x="109" y="289"/>
                  </a:lnTo>
                  <a:lnTo>
                    <a:pt x="191" y="290"/>
                  </a:lnTo>
                  <a:lnTo>
                    <a:pt x="192" y="203"/>
                  </a:lnTo>
                  <a:lnTo>
                    <a:pt x="164" y="203"/>
                  </a:lnTo>
                  <a:lnTo>
                    <a:pt x="165" y="160"/>
                  </a:lnTo>
                  <a:lnTo>
                    <a:pt x="247" y="160"/>
                  </a:lnTo>
                  <a:lnTo>
                    <a:pt x="246" y="204"/>
                  </a:lnTo>
                  <a:lnTo>
                    <a:pt x="219" y="203"/>
                  </a:lnTo>
                  <a:lnTo>
                    <a:pt x="218" y="290"/>
                  </a:lnTo>
                  <a:lnTo>
                    <a:pt x="300" y="291"/>
                  </a:lnTo>
                  <a:lnTo>
                    <a:pt x="301" y="204"/>
                  </a:lnTo>
                  <a:lnTo>
                    <a:pt x="274" y="204"/>
                  </a:lnTo>
                  <a:lnTo>
                    <a:pt x="274" y="161"/>
                  </a:lnTo>
                  <a:cubicBezTo>
                    <a:pt x="274" y="145"/>
                    <a:pt x="262" y="132"/>
                    <a:pt x="247" y="131"/>
                  </a:cubicBezTo>
                  <a:lnTo>
                    <a:pt x="165" y="131"/>
                  </a:lnTo>
                  <a:lnTo>
                    <a:pt x="165" y="87"/>
                  </a:lnTo>
                  <a:lnTo>
                    <a:pt x="193" y="88"/>
                  </a:lnTo>
                  <a:lnTo>
                    <a:pt x="193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69848" y="4044178"/>
              <a:ext cx="974065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Provisioning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164313" y="4001129"/>
            <a:ext cx="1481496" cy="963925"/>
            <a:chOff x="2176101" y="2782735"/>
            <a:chExt cx="1111122" cy="722944"/>
          </a:xfrm>
        </p:grpSpPr>
        <p:sp>
          <p:nvSpPr>
            <p:cNvPr id="53" name="Rounded Rectangle 52"/>
            <p:cNvSpPr>
              <a:spLocks noChangeAspect="1"/>
            </p:cNvSpPr>
            <p:nvPr/>
          </p:nvSpPr>
          <p:spPr>
            <a:xfrm>
              <a:off x="2204178" y="278273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176101" y="3214962"/>
              <a:ext cx="1111122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Roles</a:t>
              </a:r>
              <a:r>
                <a:rPr lang="de-DE" sz="1600" dirty="0">
                  <a:solidFill>
                    <a:schemeClr val="bg1"/>
                  </a:solidFill>
                </a:rPr>
                <a:t> &amp; Rules</a:t>
              </a:r>
            </a:p>
          </p:txBody>
        </p:sp>
        <p:sp>
          <p:nvSpPr>
            <p:cNvPr id="55" name="Freeform 5"/>
            <p:cNvSpPr>
              <a:spLocks noChangeAspect="1" noEditPoints="1"/>
            </p:cNvSpPr>
            <p:nvPr/>
          </p:nvSpPr>
          <p:spPr bwMode="auto">
            <a:xfrm>
              <a:off x="2532502" y="2805387"/>
              <a:ext cx="398318" cy="427039"/>
            </a:xfrm>
            <a:custGeom>
              <a:avLst/>
              <a:gdLst>
                <a:gd name="T0" fmla="*/ 141 w 282"/>
                <a:gd name="T1" fmla="*/ 229 h 302"/>
                <a:gd name="T2" fmla="*/ 90 w 282"/>
                <a:gd name="T3" fmla="*/ 192 h 302"/>
                <a:gd name="T4" fmla="*/ 141 w 282"/>
                <a:gd name="T5" fmla="*/ 200 h 302"/>
                <a:gd name="T6" fmla="*/ 192 w 282"/>
                <a:gd name="T7" fmla="*/ 192 h 302"/>
                <a:gd name="T8" fmla="*/ 141 w 282"/>
                <a:gd name="T9" fmla="*/ 229 h 302"/>
                <a:gd name="T10" fmla="*/ 164 w 282"/>
                <a:gd name="T11" fmla="*/ 88 h 302"/>
                <a:gd name="T12" fmla="*/ 168 w 282"/>
                <a:gd name="T13" fmla="*/ 83 h 302"/>
                <a:gd name="T14" fmla="*/ 196 w 282"/>
                <a:gd name="T15" fmla="*/ 80 h 302"/>
                <a:gd name="T16" fmla="*/ 221 w 282"/>
                <a:gd name="T17" fmla="*/ 93 h 302"/>
                <a:gd name="T18" fmla="*/ 200 w 282"/>
                <a:gd name="T19" fmla="*/ 112 h 302"/>
                <a:gd name="T20" fmla="*/ 171 w 282"/>
                <a:gd name="T21" fmla="*/ 115 h 302"/>
                <a:gd name="T22" fmla="*/ 164 w 282"/>
                <a:gd name="T23" fmla="*/ 100 h 302"/>
                <a:gd name="T24" fmla="*/ 164 w 282"/>
                <a:gd name="T25" fmla="*/ 88 h 302"/>
                <a:gd name="T26" fmla="*/ 102 w 282"/>
                <a:gd name="T27" fmla="*/ 117 h 302"/>
                <a:gd name="T28" fmla="*/ 82 w 282"/>
                <a:gd name="T29" fmla="*/ 112 h 302"/>
                <a:gd name="T30" fmla="*/ 61 w 282"/>
                <a:gd name="T31" fmla="*/ 93 h 302"/>
                <a:gd name="T32" fmla="*/ 86 w 282"/>
                <a:gd name="T33" fmla="*/ 80 h 302"/>
                <a:gd name="T34" fmla="*/ 114 w 282"/>
                <a:gd name="T35" fmla="*/ 83 h 302"/>
                <a:gd name="T36" fmla="*/ 118 w 282"/>
                <a:gd name="T37" fmla="*/ 100 h 302"/>
                <a:gd name="T38" fmla="*/ 111 w 282"/>
                <a:gd name="T39" fmla="*/ 115 h 302"/>
                <a:gd name="T40" fmla="*/ 102 w 282"/>
                <a:gd name="T41" fmla="*/ 117 h 302"/>
                <a:gd name="T42" fmla="*/ 27 w 282"/>
                <a:gd name="T43" fmla="*/ 38 h 302"/>
                <a:gd name="T44" fmla="*/ 141 w 282"/>
                <a:gd name="T45" fmla="*/ 302 h 302"/>
                <a:gd name="T46" fmla="*/ 255 w 282"/>
                <a:gd name="T47" fmla="*/ 38 h 302"/>
                <a:gd name="T48" fmla="*/ 27 w 282"/>
                <a:gd name="T49" fmla="*/ 3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2" h="302">
                  <a:moveTo>
                    <a:pt x="141" y="229"/>
                  </a:moveTo>
                  <a:cubicBezTo>
                    <a:pt x="113" y="229"/>
                    <a:pt x="90" y="213"/>
                    <a:pt x="90" y="192"/>
                  </a:cubicBezTo>
                  <a:cubicBezTo>
                    <a:pt x="90" y="197"/>
                    <a:pt x="113" y="200"/>
                    <a:pt x="141" y="200"/>
                  </a:cubicBezTo>
                  <a:cubicBezTo>
                    <a:pt x="169" y="200"/>
                    <a:pt x="192" y="197"/>
                    <a:pt x="192" y="192"/>
                  </a:cubicBezTo>
                  <a:cubicBezTo>
                    <a:pt x="192" y="213"/>
                    <a:pt x="169" y="229"/>
                    <a:pt x="141" y="229"/>
                  </a:cubicBezTo>
                  <a:close/>
                  <a:moveTo>
                    <a:pt x="164" y="88"/>
                  </a:moveTo>
                  <a:cubicBezTo>
                    <a:pt x="165" y="86"/>
                    <a:pt x="166" y="85"/>
                    <a:pt x="168" y="83"/>
                  </a:cubicBezTo>
                  <a:cubicBezTo>
                    <a:pt x="173" y="79"/>
                    <a:pt x="184" y="77"/>
                    <a:pt x="196" y="80"/>
                  </a:cubicBezTo>
                  <a:cubicBezTo>
                    <a:pt x="205" y="82"/>
                    <a:pt x="214" y="88"/>
                    <a:pt x="221" y="93"/>
                  </a:cubicBezTo>
                  <a:cubicBezTo>
                    <a:pt x="216" y="100"/>
                    <a:pt x="208" y="108"/>
                    <a:pt x="200" y="112"/>
                  </a:cubicBezTo>
                  <a:cubicBezTo>
                    <a:pt x="189" y="117"/>
                    <a:pt x="177" y="118"/>
                    <a:pt x="171" y="115"/>
                  </a:cubicBezTo>
                  <a:cubicBezTo>
                    <a:pt x="165" y="112"/>
                    <a:pt x="164" y="104"/>
                    <a:pt x="164" y="100"/>
                  </a:cubicBezTo>
                  <a:cubicBezTo>
                    <a:pt x="163" y="97"/>
                    <a:pt x="163" y="92"/>
                    <a:pt x="164" y="88"/>
                  </a:cubicBezTo>
                  <a:close/>
                  <a:moveTo>
                    <a:pt x="102" y="117"/>
                  </a:moveTo>
                  <a:cubicBezTo>
                    <a:pt x="96" y="117"/>
                    <a:pt x="89" y="115"/>
                    <a:pt x="82" y="112"/>
                  </a:cubicBezTo>
                  <a:cubicBezTo>
                    <a:pt x="74" y="108"/>
                    <a:pt x="66" y="100"/>
                    <a:pt x="61" y="93"/>
                  </a:cubicBezTo>
                  <a:cubicBezTo>
                    <a:pt x="68" y="88"/>
                    <a:pt x="77" y="82"/>
                    <a:pt x="86" y="80"/>
                  </a:cubicBezTo>
                  <a:cubicBezTo>
                    <a:pt x="98" y="77"/>
                    <a:pt x="109" y="79"/>
                    <a:pt x="114" y="83"/>
                  </a:cubicBezTo>
                  <a:cubicBezTo>
                    <a:pt x="120" y="88"/>
                    <a:pt x="119" y="96"/>
                    <a:pt x="118" y="100"/>
                  </a:cubicBezTo>
                  <a:cubicBezTo>
                    <a:pt x="118" y="104"/>
                    <a:pt x="117" y="112"/>
                    <a:pt x="111" y="115"/>
                  </a:cubicBezTo>
                  <a:cubicBezTo>
                    <a:pt x="109" y="116"/>
                    <a:pt x="105" y="117"/>
                    <a:pt x="102" y="117"/>
                  </a:cubicBezTo>
                  <a:close/>
                  <a:moveTo>
                    <a:pt x="27" y="38"/>
                  </a:moveTo>
                  <a:cubicBezTo>
                    <a:pt x="0" y="214"/>
                    <a:pt x="141" y="302"/>
                    <a:pt x="141" y="302"/>
                  </a:cubicBezTo>
                  <a:cubicBezTo>
                    <a:pt x="141" y="302"/>
                    <a:pt x="282" y="214"/>
                    <a:pt x="255" y="38"/>
                  </a:cubicBezTo>
                  <a:cubicBezTo>
                    <a:pt x="180" y="0"/>
                    <a:pt x="102" y="0"/>
                    <a:pt x="27" y="3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201750" y="5041719"/>
            <a:ext cx="1406622" cy="967865"/>
            <a:chOff x="829397" y="3572195"/>
            <a:chExt cx="1054966" cy="725899"/>
          </a:xfrm>
        </p:grpSpPr>
        <p:sp>
          <p:nvSpPr>
            <p:cNvPr id="57" name="Rounded Rectangle 56"/>
            <p:cNvSpPr>
              <a:spLocks noChangeAspect="1"/>
            </p:cNvSpPr>
            <p:nvPr/>
          </p:nvSpPr>
          <p:spPr>
            <a:xfrm>
              <a:off x="829397" y="357219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58" name="Freeform 9"/>
            <p:cNvSpPr>
              <a:spLocks noChangeAspect="1"/>
            </p:cNvSpPr>
            <p:nvPr/>
          </p:nvSpPr>
          <p:spPr bwMode="auto">
            <a:xfrm>
              <a:off x="1117436" y="3640787"/>
              <a:ext cx="478889" cy="462375"/>
            </a:xfrm>
            <a:custGeom>
              <a:avLst/>
              <a:gdLst>
                <a:gd name="T0" fmla="*/ 111 w 301"/>
                <a:gd name="T1" fmla="*/ 0 h 291"/>
                <a:gd name="T2" fmla="*/ 111 w 301"/>
                <a:gd name="T3" fmla="*/ 87 h 291"/>
                <a:gd name="T4" fmla="*/ 138 w 301"/>
                <a:gd name="T5" fmla="*/ 87 h 291"/>
                <a:gd name="T6" fmla="*/ 138 w 301"/>
                <a:gd name="T7" fmla="*/ 130 h 291"/>
                <a:gd name="T8" fmla="*/ 56 w 301"/>
                <a:gd name="T9" fmla="*/ 130 h 291"/>
                <a:gd name="T10" fmla="*/ 28 w 301"/>
                <a:gd name="T11" fmla="*/ 158 h 291"/>
                <a:gd name="T12" fmla="*/ 28 w 301"/>
                <a:gd name="T13" fmla="*/ 202 h 291"/>
                <a:gd name="T14" fmla="*/ 1 w 301"/>
                <a:gd name="T15" fmla="*/ 201 h 291"/>
                <a:gd name="T16" fmla="*/ 0 w 301"/>
                <a:gd name="T17" fmla="*/ 288 h 291"/>
                <a:gd name="T18" fmla="*/ 82 w 301"/>
                <a:gd name="T19" fmla="*/ 289 h 291"/>
                <a:gd name="T20" fmla="*/ 83 w 301"/>
                <a:gd name="T21" fmla="*/ 202 h 291"/>
                <a:gd name="T22" fmla="*/ 55 w 301"/>
                <a:gd name="T23" fmla="*/ 202 h 291"/>
                <a:gd name="T24" fmla="*/ 56 w 301"/>
                <a:gd name="T25" fmla="*/ 159 h 291"/>
                <a:gd name="T26" fmla="*/ 137 w 301"/>
                <a:gd name="T27" fmla="*/ 159 h 291"/>
                <a:gd name="T28" fmla="*/ 137 w 301"/>
                <a:gd name="T29" fmla="*/ 203 h 291"/>
                <a:gd name="T30" fmla="*/ 110 w 301"/>
                <a:gd name="T31" fmla="*/ 202 h 291"/>
                <a:gd name="T32" fmla="*/ 109 w 301"/>
                <a:gd name="T33" fmla="*/ 289 h 291"/>
                <a:gd name="T34" fmla="*/ 191 w 301"/>
                <a:gd name="T35" fmla="*/ 290 h 291"/>
                <a:gd name="T36" fmla="*/ 192 w 301"/>
                <a:gd name="T37" fmla="*/ 203 h 291"/>
                <a:gd name="T38" fmla="*/ 164 w 301"/>
                <a:gd name="T39" fmla="*/ 203 h 291"/>
                <a:gd name="T40" fmla="*/ 165 w 301"/>
                <a:gd name="T41" fmla="*/ 160 h 291"/>
                <a:gd name="T42" fmla="*/ 247 w 301"/>
                <a:gd name="T43" fmla="*/ 160 h 291"/>
                <a:gd name="T44" fmla="*/ 246 w 301"/>
                <a:gd name="T45" fmla="*/ 204 h 291"/>
                <a:gd name="T46" fmla="*/ 219 w 301"/>
                <a:gd name="T47" fmla="*/ 203 h 291"/>
                <a:gd name="T48" fmla="*/ 218 w 301"/>
                <a:gd name="T49" fmla="*/ 290 h 291"/>
                <a:gd name="T50" fmla="*/ 300 w 301"/>
                <a:gd name="T51" fmla="*/ 291 h 291"/>
                <a:gd name="T52" fmla="*/ 301 w 301"/>
                <a:gd name="T53" fmla="*/ 204 h 291"/>
                <a:gd name="T54" fmla="*/ 274 w 301"/>
                <a:gd name="T55" fmla="*/ 204 h 291"/>
                <a:gd name="T56" fmla="*/ 274 w 301"/>
                <a:gd name="T57" fmla="*/ 161 h 291"/>
                <a:gd name="T58" fmla="*/ 247 w 301"/>
                <a:gd name="T59" fmla="*/ 131 h 291"/>
                <a:gd name="T60" fmla="*/ 165 w 301"/>
                <a:gd name="T61" fmla="*/ 131 h 291"/>
                <a:gd name="T62" fmla="*/ 165 w 301"/>
                <a:gd name="T63" fmla="*/ 87 h 291"/>
                <a:gd name="T64" fmla="*/ 193 w 301"/>
                <a:gd name="T65" fmla="*/ 88 h 291"/>
                <a:gd name="T66" fmla="*/ 193 w 301"/>
                <a:gd name="T67" fmla="*/ 1 h 291"/>
                <a:gd name="T68" fmla="*/ 111 w 301"/>
                <a:gd name="T69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1" h="291">
                  <a:moveTo>
                    <a:pt x="111" y="0"/>
                  </a:moveTo>
                  <a:lnTo>
                    <a:pt x="111" y="87"/>
                  </a:lnTo>
                  <a:lnTo>
                    <a:pt x="138" y="87"/>
                  </a:lnTo>
                  <a:lnTo>
                    <a:pt x="138" y="130"/>
                  </a:lnTo>
                  <a:lnTo>
                    <a:pt x="56" y="130"/>
                  </a:lnTo>
                  <a:cubicBezTo>
                    <a:pt x="41" y="129"/>
                    <a:pt x="28" y="142"/>
                    <a:pt x="28" y="158"/>
                  </a:cubicBezTo>
                  <a:lnTo>
                    <a:pt x="28" y="202"/>
                  </a:lnTo>
                  <a:lnTo>
                    <a:pt x="1" y="201"/>
                  </a:lnTo>
                  <a:lnTo>
                    <a:pt x="0" y="288"/>
                  </a:lnTo>
                  <a:lnTo>
                    <a:pt x="82" y="289"/>
                  </a:lnTo>
                  <a:lnTo>
                    <a:pt x="83" y="202"/>
                  </a:lnTo>
                  <a:lnTo>
                    <a:pt x="55" y="202"/>
                  </a:lnTo>
                  <a:lnTo>
                    <a:pt x="56" y="159"/>
                  </a:lnTo>
                  <a:lnTo>
                    <a:pt x="137" y="159"/>
                  </a:lnTo>
                  <a:lnTo>
                    <a:pt x="137" y="203"/>
                  </a:lnTo>
                  <a:lnTo>
                    <a:pt x="110" y="202"/>
                  </a:lnTo>
                  <a:lnTo>
                    <a:pt x="109" y="289"/>
                  </a:lnTo>
                  <a:lnTo>
                    <a:pt x="191" y="290"/>
                  </a:lnTo>
                  <a:lnTo>
                    <a:pt x="192" y="203"/>
                  </a:lnTo>
                  <a:lnTo>
                    <a:pt x="164" y="203"/>
                  </a:lnTo>
                  <a:lnTo>
                    <a:pt x="165" y="160"/>
                  </a:lnTo>
                  <a:lnTo>
                    <a:pt x="247" y="160"/>
                  </a:lnTo>
                  <a:lnTo>
                    <a:pt x="246" y="204"/>
                  </a:lnTo>
                  <a:lnTo>
                    <a:pt x="219" y="203"/>
                  </a:lnTo>
                  <a:lnTo>
                    <a:pt x="218" y="290"/>
                  </a:lnTo>
                  <a:lnTo>
                    <a:pt x="300" y="291"/>
                  </a:lnTo>
                  <a:lnTo>
                    <a:pt x="301" y="204"/>
                  </a:lnTo>
                  <a:lnTo>
                    <a:pt x="274" y="204"/>
                  </a:lnTo>
                  <a:lnTo>
                    <a:pt x="274" y="161"/>
                  </a:lnTo>
                  <a:cubicBezTo>
                    <a:pt x="274" y="145"/>
                    <a:pt x="262" y="132"/>
                    <a:pt x="247" y="131"/>
                  </a:cubicBezTo>
                  <a:lnTo>
                    <a:pt x="165" y="131"/>
                  </a:lnTo>
                  <a:lnTo>
                    <a:pt x="165" y="87"/>
                  </a:lnTo>
                  <a:lnTo>
                    <a:pt x="193" y="88"/>
                  </a:lnTo>
                  <a:lnTo>
                    <a:pt x="193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69848" y="4044178"/>
              <a:ext cx="974065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Provisioning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201749" y="2950148"/>
            <a:ext cx="1406621" cy="963925"/>
            <a:chOff x="3653764" y="2033905"/>
            <a:chExt cx="1054966" cy="722944"/>
          </a:xfrm>
        </p:grpSpPr>
        <p:sp>
          <p:nvSpPr>
            <p:cNvPr id="44" name="Rounded Rectangle 43"/>
            <p:cNvSpPr>
              <a:spLocks noChangeAspect="1"/>
            </p:cNvSpPr>
            <p:nvPr/>
          </p:nvSpPr>
          <p:spPr>
            <a:xfrm>
              <a:off x="3653764" y="2033905"/>
              <a:ext cx="1054966" cy="722944"/>
            </a:xfrm>
            <a:prstGeom prst="roundRect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59350" y="2466132"/>
              <a:ext cx="1043796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Self</a:t>
              </a:r>
              <a:r>
                <a:rPr lang="de-DE" sz="1600" dirty="0">
                  <a:solidFill>
                    <a:schemeClr val="bg1"/>
                  </a:solidFill>
                </a:rPr>
                <a:t>-Services</a:t>
              </a:r>
            </a:p>
          </p:txBody>
        </p:sp>
        <p:sp>
          <p:nvSpPr>
            <p:cNvPr id="60" name="Freeform 59"/>
            <p:cNvSpPr>
              <a:spLocks noChangeAspect="1" noEditPoints="1"/>
            </p:cNvSpPr>
            <p:nvPr/>
          </p:nvSpPr>
          <p:spPr bwMode="auto">
            <a:xfrm>
              <a:off x="3983090" y="2098993"/>
              <a:ext cx="396314" cy="412779"/>
            </a:xfrm>
            <a:custGeom>
              <a:avLst/>
              <a:gdLst>
                <a:gd name="T0" fmla="*/ 6657 w 8541"/>
                <a:gd name="T1" fmla="*/ 8583 h 8651"/>
                <a:gd name="T2" fmla="*/ 5278 w 8541"/>
                <a:gd name="T3" fmla="*/ 7151 h 8651"/>
                <a:gd name="T4" fmla="*/ 5278 w 8541"/>
                <a:gd name="T5" fmla="*/ 6867 h 8651"/>
                <a:gd name="T6" fmla="*/ 5895 w 8541"/>
                <a:gd name="T7" fmla="*/ 6179 h 8651"/>
                <a:gd name="T8" fmla="*/ 6440 w 8541"/>
                <a:gd name="T9" fmla="*/ 4717 h 8651"/>
                <a:gd name="T10" fmla="*/ 6900 w 8541"/>
                <a:gd name="T11" fmla="*/ 3799 h 8651"/>
                <a:gd name="T12" fmla="*/ 7359 w 8541"/>
                <a:gd name="T13" fmla="*/ 4717 h 8651"/>
                <a:gd name="T14" fmla="*/ 7904 w 8541"/>
                <a:gd name="T15" fmla="*/ 6179 h 8651"/>
                <a:gd name="T16" fmla="*/ 8521 w 8541"/>
                <a:gd name="T17" fmla="*/ 6867 h 8651"/>
                <a:gd name="T18" fmla="*/ 8520 w 8541"/>
                <a:gd name="T19" fmla="*/ 7149 h 8651"/>
                <a:gd name="T20" fmla="*/ 7143 w 8541"/>
                <a:gd name="T21" fmla="*/ 8583 h 8651"/>
                <a:gd name="T22" fmla="*/ 6817 w 8541"/>
                <a:gd name="T23" fmla="*/ 8646 h 8651"/>
                <a:gd name="T24" fmla="*/ 38 w 8541"/>
                <a:gd name="T25" fmla="*/ 8055 h 8651"/>
                <a:gd name="T26" fmla="*/ 22 w 8541"/>
                <a:gd name="T27" fmla="*/ 7009 h 8651"/>
                <a:gd name="T28" fmla="*/ 38 w 8541"/>
                <a:gd name="T29" fmla="*/ 5963 h 8651"/>
                <a:gd name="T30" fmla="*/ 349 w 8541"/>
                <a:gd name="T31" fmla="*/ 5652 h 8651"/>
                <a:gd name="T32" fmla="*/ 1395 w 8541"/>
                <a:gd name="T33" fmla="*/ 5636 h 8651"/>
                <a:gd name="T34" fmla="*/ 2441 w 8541"/>
                <a:gd name="T35" fmla="*/ 5652 h 8651"/>
                <a:gd name="T36" fmla="*/ 2751 w 8541"/>
                <a:gd name="T37" fmla="*/ 5963 h 8651"/>
                <a:gd name="T38" fmla="*/ 2768 w 8541"/>
                <a:gd name="T39" fmla="*/ 7009 h 8651"/>
                <a:gd name="T40" fmla="*/ 2751 w 8541"/>
                <a:gd name="T41" fmla="*/ 8055 h 8651"/>
                <a:gd name="T42" fmla="*/ 2444 w 8541"/>
                <a:gd name="T43" fmla="*/ 8365 h 8651"/>
                <a:gd name="T44" fmla="*/ 1412 w 8541"/>
                <a:gd name="T45" fmla="*/ 8383 h 8651"/>
                <a:gd name="T46" fmla="*/ 938 w 8541"/>
                <a:gd name="T47" fmla="*/ 4713 h 8651"/>
                <a:gd name="T48" fmla="*/ 934 w 8541"/>
                <a:gd name="T49" fmla="*/ 2792 h 8651"/>
                <a:gd name="T50" fmla="*/ 658 w 8541"/>
                <a:gd name="T51" fmla="*/ 2657 h 8651"/>
                <a:gd name="T52" fmla="*/ 26 w 8541"/>
                <a:gd name="T53" fmla="*/ 1375 h 8651"/>
                <a:gd name="T54" fmla="*/ 1264 w 8541"/>
                <a:gd name="T55" fmla="*/ 135 h 8651"/>
                <a:gd name="T56" fmla="*/ 2764 w 8541"/>
                <a:gd name="T57" fmla="*/ 1635 h 8651"/>
                <a:gd name="T58" fmla="*/ 1888 w 8541"/>
                <a:gd name="T59" fmla="*/ 2780 h 8651"/>
                <a:gd name="T60" fmla="*/ 1854 w 8541"/>
                <a:gd name="T61" fmla="*/ 3753 h 8651"/>
                <a:gd name="T62" fmla="*/ 1398 w 8541"/>
                <a:gd name="T63" fmla="*/ 4716 h 8651"/>
                <a:gd name="T64" fmla="*/ 1515 w 8541"/>
                <a:gd name="T65" fmla="*/ 1947 h 8651"/>
                <a:gd name="T66" fmla="*/ 1851 w 8541"/>
                <a:gd name="T67" fmla="*/ 1504 h 8651"/>
                <a:gd name="T68" fmla="*/ 1395 w 8541"/>
                <a:gd name="T69" fmla="*/ 1047 h 8651"/>
                <a:gd name="T70" fmla="*/ 938 w 8541"/>
                <a:gd name="T71" fmla="*/ 1504 h 8651"/>
                <a:gd name="T72" fmla="*/ 1242 w 8541"/>
                <a:gd name="T73" fmla="*/ 1937 h 8651"/>
                <a:gd name="T74" fmla="*/ 6793 w 8541"/>
                <a:gd name="T75" fmla="*/ 2876 h 8651"/>
                <a:gd name="T76" fmla="*/ 6397 w 8541"/>
                <a:gd name="T77" fmla="*/ 2784 h 8651"/>
                <a:gd name="T78" fmla="*/ 5613 w 8541"/>
                <a:gd name="T79" fmla="*/ 1991 h 8651"/>
                <a:gd name="T80" fmla="*/ 4647 w 8541"/>
                <a:gd name="T81" fmla="*/ 1963 h 8651"/>
                <a:gd name="T82" fmla="*/ 3690 w 8541"/>
                <a:gd name="T83" fmla="*/ 1504 h 8651"/>
                <a:gd name="T84" fmla="*/ 4647 w 8541"/>
                <a:gd name="T85" fmla="*/ 1045 h 8651"/>
                <a:gd name="T86" fmla="*/ 5633 w 8541"/>
                <a:gd name="T87" fmla="*/ 972 h 8651"/>
                <a:gd name="T88" fmla="*/ 7848 w 8541"/>
                <a:gd name="T89" fmla="*/ 509 h 8651"/>
                <a:gd name="T90" fmla="*/ 8260 w 8541"/>
                <a:gd name="T91" fmla="*/ 1714 h 8651"/>
                <a:gd name="T92" fmla="*/ 7113 w 8541"/>
                <a:gd name="T93" fmla="*/ 2863 h 8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41" h="8651">
                  <a:moveTo>
                    <a:pt x="6817" y="8646"/>
                  </a:moveTo>
                  <a:cubicBezTo>
                    <a:pt x="6759" y="8634"/>
                    <a:pt x="6700" y="8611"/>
                    <a:pt x="6657" y="8583"/>
                  </a:cubicBezTo>
                  <a:cubicBezTo>
                    <a:pt x="6626" y="8564"/>
                    <a:pt x="6435" y="8377"/>
                    <a:pt x="5989" y="7932"/>
                  </a:cubicBezTo>
                  <a:cubicBezTo>
                    <a:pt x="5314" y="7259"/>
                    <a:pt x="5313" y="7258"/>
                    <a:pt x="5278" y="7151"/>
                  </a:cubicBezTo>
                  <a:cubicBezTo>
                    <a:pt x="5262" y="7102"/>
                    <a:pt x="5259" y="7084"/>
                    <a:pt x="5259" y="7009"/>
                  </a:cubicBezTo>
                  <a:cubicBezTo>
                    <a:pt x="5259" y="6934"/>
                    <a:pt x="5262" y="6915"/>
                    <a:pt x="5278" y="6867"/>
                  </a:cubicBezTo>
                  <a:cubicBezTo>
                    <a:pt x="5288" y="6836"/>
                    <a:pt x="5309" y="6792"/>
                    <a:pt x="5324" y="6767"/>
                  </a:cubicBezTo>
                  <a:cubicBezTo>
                    <a:pt x="5345" y="6735"/>
                    <a:pt x="5504" y="6571"/>
                    <a:pt x="5895" y="6179"/>
                  </a:cubicBezTo>
                  <a:lnTo>
                    <a:pt x="6438" y="5636"/>
                  </a:lnTo>
                  <a:lnTo>
                    <a:pt x="6440" y="4717"/>
                  </a:lnTo>
                  <a:lnTo>
                    <a:pt x="6442" y="3799"/>
                  </a:lnTo>
                  <a:lnTo>
                    <a:pt x="6900" y="3799"/>
                  </a:lnTo>
                  <a:lnTo>
                    <a:pt x="7357" y="3799"/>
                  </a:lnTo>
                  <a:lnTo>
                    <a:pt x="7359" y="4717"/>
                  </a:lnTo>
                  <a:lnTo>
                    <a:pt x="7361" y="5636"/>
                  </a:lnTo>
                  <a:lnTo>
                    <a:pt x="7904" y="6179"/>
                  </a:lnTo>
                  <a:cubicBezTo>
                    <a:pt x="8294" y="6571"/>
                    <a:pt x="8454" y="6735"/>
                    <a:pt x="8475" y="6767"/>
                  </a:cubicBezTo>
                  <a:cubicBezTo>
                    <a:pt x="8490" y="6792"/>
                    <a:pt x="8511" y="6836"/>
                    <a:pt x="8521" y="6867"/>
                  </a:cubicBezTo>
                  <a:cubicBezTo>
                    <a:pt x="8537" y="6914"/>
                    <a:pt x="8540" y="6935"/>
                    <a:pt x="8540" y="7005"/>
                  </a:cubicBezTo>
                  <a:cubicBezTo>
                    <a:pt x="8541" y="7079"/>
                    <a:pt x="8538" y="7094"/>
                    <a:pt x="8520" y="7149"/>
                  </a:cubicBezTo>
                  <a:cubicBezTo>
                    <a:pt x="8508" y="7187"/>
                    <a:pt x="8488" y="7230"/>
                    <a:pt x="8468" y="7259"/>
                  </a:cubicBezTo>
                  <a:cubicBezTo>
                    <a:pt x="8422" y="7327"/>
                    <a:pt x="7204" y="8544"/>
                    <a:pt x="7143" y="8583"/>
                  </a:cubicBezTo>
                  <a:cubicBezTo>
                    <a:pt x="7078" y="8624"/>
                    <a:pt x="6999" y="8647"/>
                    <a:pt x="6917" y="8650"/>
                  </a:cubicBezTo>
                  <a:cubicBezTo>
                    <a:pt x="6879" y="8651"/>
                    <a:pt x="6834" y="8650"/>
                    <a:pt x="6817" y="8646"/>
                  </a:cubicBezTo>
                  <a:close/>
                  <a:moveTo>
                    <a:pt x="386" y="8375"/>
                  </a:moveTo>
                  <a:cubicBezTo>
                    <a:pt x="219" y="8338"/>
                    <a:pt x="89" y="8219"/>
                    <a:pt x="38" y="8055"/>
                  </a:cubicBezTo>
                  <a:lnTo>
                    <a:pt x="22" y="8003"/>
                  </a:lnTo>
                  <a:lnTo>
                    <a:pt x="22" y="7009"/>
                  </a:lnTo>
                  <a:lnTo>
                    <a:pt x="22" y="6014"/>
                  </a:lnTo>
                  <a:lnTo>
                    <a:pt x="38" y="5963"/>
                  </a:lnTo>
                  <a:cubicBezTo>
                    <a:pt x="62" y="5885"/>
                    <a:pt x="97" y="5828"/>
                    <a:pt x="156" y="5769"/>
                  </a:cubicBezTo>
                  <a:cubicBezTo>
                    <a:pt x="214" y="5711"/>
                    <a:pt x="272" y="5676"/>
                    <a:pt x="349" y="5652"/>
                  </a:cubicBezTo>
                  <a:lnTo>
                    <a:pt x="400" y="5636"/>
                  </a:lnTo>
                  <a:lnTo>
                    <a:pt x="1395" y="5636"/>
                  </a:lnTo>
                  <a:lnTo>
                    <a:pt x="2389" y="5636"/>
                  </a:lnTo>
                  <a:lnTo>
                    <a:pt x="2441" y="5652"/>
                  </a:lnTo>
                  <a:cubicBezTo>
                    <a:pt x="2518" y="5676"/>
                    <a:pt x="2575" y="5711"/>
                    <a:pt x="2634" y="5769"/>
                  </a:cubicBezTo>
                  <a:cubicBezTo>
                    <a:pt x="2693" y="5828"/>
                    <a:pt x="2727" y="5885"/>
                    <a:pt x="2751" y="5963"/>
                  </a:cubicBezTo>
                  <a:lnTo>
                    <a:pt x="2768" y="6014"/>
                  </a:lnTo>
                  <a:lnTo>
                    <a:pt x="2768" y="7009"/>
                  </a:lnTo>
                  <a:lnTo>
                    <a:pt x="2768" y="8003"/>
                  </a:lnTo>
                  <a:lnTo>
                    <a:pt x="2751" y="8055"/>
                  </a:lnTo>
                  <a:cubicBezTo>
                    <a:pt x="2727" y="8132"/>
                    <a:pt x="2693" y="8189"/>
                    <a:pt x="2634" y="8248"/>
                  </a:cubicBezTo>
                  <a:cubicBezTo>
                    <a:pt x="2577" y="8305"/>
                    <a:pt x="2520" y="8340"/>
                    <a:pt x="2444" y="8365"/>
                  </a:cubicBezTo>
                  <a:lnTo>
                    <a:pt x="2396" y="8381"/>
                  </a:lnTo>
                  <a:lnTo>
                    <a:pt x="1412" y="8383"/>
                  </a:lnTo>
                  <a:cubicBezTo>
                    <a:pt x="610" y="8384"/>
                    <a:pt x="420" y="8382"/>
                    <a:pt x="386" y="8375"/>
                  </a:cubicBezTo>
                  <a:close/>
                  <a:moveTo>
                    <a:pt x="938" y="4713"/>
                  </a:moveTo>
                  <a:cubicBezTo>
                    <a:pt x="936" y="4710"/>
                    <a:pt x="934" y="4277"/>
                    <a:pt x="934" y="3750"/>
                  </a:cubicBezTo>
                  <a:lnTo>
                    <a:pt x="934" y="2792"/>
                  </a:lnTo>
                  <a:lnTo>
                    <a:pt x="901" y="2780"/>
                  </a:lnTo>
                  <a:cubicBezTo>
                    <a:pt x="849" y="2761"/>
                    <a:pt x="715" y="2693"/>
                    <a:pt x="658" y="2657"/>
                  </a:cubicBezTo>
                  <a:cubicBezTo>
                    <a:pt x="444" y="2520"/>
                    <a:pt x="267" y="2321"/>
                    <a:pt x="155" y="2092"/>
                  </a:cubicBezTo>
                  <a:cubicBezTo>
                    <a:pt x="47" y="1869"/>
                    <a:pt x="0" y="1611"/>
                    <a:pt x="26" y="1375"/>
                  </a:cubicBezTo>
                  <a:cubicBezTo>
                    <a:pt x="68" y="981"/>
                    <a:pt x="264" y="635"/>
                    <a:pt x="579" y="400"/>
                  </a:cubicBezTo>
                  <a:cubicBezTo>
                    <a:pt x="777" y="253"/>
                    <a:pt x="1016" y="160"/>
                    <a:pt x="1264" y="135"/>
                  </a:cubicBezTo>
                  <a:cubicBezTo>
                    <a:pt x="1660" y="94"/>
                    <a:pt x="2075" y="244"/>
                    <a:pt x="2365" y="534"/>
                  </a:cubicBezTo>
                  <a:cubicBezTo>
                    <a:pt x="2654" y="823"/>
                    <a:pt x="2805" y="1239"/>
                    <a:pt x="2764" y="1635"/>
                  </a:cubicBezTo>
                  <a:cubicBezTo>
                    <a:pt x="2721" y="2052"/>
                    <a:pt x="2487" y="2428"/>
                    <a:pt x="2131" y="2657"/>
                  </a:cubicBezTo>
                  <a:cubicBezTo>
                    <a:pt x="2075" y="2692"/>
                    <a:pt x="1941" y="2761"/>
                    <a:pt x="1888" y="2780"/>
                  </a:cubicBezTo>
                  <a:lnTo>
                    <a:pt x="1856" y="2792"/>
                  </a:lnTo>
                  <a:lnTo>
                    <a:pt x="1854" y="3753"/>
                  </a:lnTo>
                  <a:lnTo>
                    <a:pt x="1852" y="4714"/>
                  </a:lnTo>
                  <a:lnTo>
                    <a:pt x="1398" y="4716"/>
                  </a:lnTo>
                  <a:cubicBezTo>
                    <a:pt x="1148" y="4717"/>
                    <a:pt x="941" y="4715"/>
                    <a:pt x="938" y="4713"/>
                  </a:cubicBezTo>
                  <a:close/>
                  <a:moveTo>
                    <a:pt x="1515" y="1947"/>
                  </a:moveTo>
                  <a:cubicBezTo>
                    <a:pt x="1594" y="1927"/>
                    <a:pt x="1655" y="1891"/>
                    <a:pt x="1718" y="1827"/>
                  </a:cubicBezTo>
                  <a:cubicBezTo>
                    <a:pt x="1812" y="1734"/>
                    <a:pt x="1851" y="1639"/>
                    <a:pt x="1851" y="1504"/>
                  </a:cubicBezTo>
                  <a:cubicBezTo>
                    <a:pt x="1851" y="1369"/>
                    <a:pt x="1812" y="1274"/>
                    <a:pt x="1718" y="1180"/>
                  </a:cubicBezTo>
                  <a:cubicBezTo>
                    <a:pt x="1625" y="1087"/>
                    <a:pt x="1530" y="1048"/>
                    <a:pt x="1395" y="1047"/>
                  </a:cubicBezTo>
                  <a:cubicBezTo>
                    <a:pt x="1260" y="1047"/>
                    <a:pt x="1165" y="1086"/>
                    <a:pt x="1071" y="1180"/>
                  </a:cubicBezTo>
                  <a:cubicBezTo>
                    <a:pt x="977" y="1274"/>
                    <a:pt x="938" y="1369"/>
                    <a:pt x="938" y="1504"/>
                  </a:cubicBezTo>
                  <a:cubicBezTo>
                    <a:pt x="938" y="1637"/>
                    <a:pt x="977" y="1733"/>
                    <a:pt x="1068" y="1824"/>
                  </a:cubicBezTo>
                  <a:cubicBezTo>
                    <a:pt x="1127" y="1884"/>
                    <a:pt x="1173" y="1914"/>
                    <a:pt x="1242" y="1937"/>
                  </a:cubicBezTo>
                  <a:cubicBezTo>
                    <a:pt x="1329" y="1966"/>
                    <a:pt x="1426" y="1970"/>
                    <a:pt x="1515" y="1947"/>
                  </a:cubicBezTo>
                  <a:close/>
                  <a:moveTo>
                    <a:pt x="6793" y="2876"/>
                  </a:moveTo>
                  <a:cubicBezTo>
                    <a:pt x="6782" y="2875"/>
                    <a:pt x="6744" y="2870"/>
                    <a:pt x="6710" y="2866"/>
                  </a:cubicBezTo>
                  <a:cubicBezTo>
                    <a:pt x="6626" y="2855"/>
                    <a:pt x="6483" y="2818"/>
                    <a:pt x="6397" y="2784"/>
                  </a:cubicBezTo>
                  <a:cubicBezTo>
                    <a:pt x="6066" y="2653"/>
                    <a:pt x="5797" y="2398"/>
                    <a:pt x="5648" y="2074"/>
                  </a:cubicBezTo>
                  <a:cubicBezTo>
                    <a:pt x="5634" y="2042"/>
                    <a:pt x="5618" y="2005"/>
                    <a:pt x="5613" y="1991"/>
                  </a:cubicBezTo>
                  <a:lnTo>
                    <a:pt x="5605" y="1965"/>
                  </a:lnTo>
                  <a:lnTo>
                    <a:pt x="4647" y="1963"/>
                  </a:lnTo>
                  <a:lnTo>
                    <a:pt x="3690" y="1961"/>
                  </a:lnTo>
                  <a:lnTo>
                    <a:pt x="3690" y="1504"/>
                  </a:lnTo>
                  <a:lnTo>
                    <a:pt x="3690" y="1046"/>
                  </a:lnTo>
                  <a:lnTo>
                    <a:pt x="4647" y="1045"/>
                  </a:lnTo>
                  <a:lnTo>
                    <a:pt x="5604" y="1043"/>
                  </a:lnTo>
                  <a:lnTo>
                    <a:pt x="5633" y="972"/>
                  </a:lnTo>
                  <a:cubicBezTo>
                    <a:pt x="5721" y="766"/>
                    <a:pt x="5846" y="595"/>
                    <a:pt x="6014" y="454"/>
                  </a:cubicBezTo>
                  <a:cubicBezTo>
                    <a:pt x="6553" y="0"/>
                    <a:pt x="7340" y="24"/>
                    <a:pt x="7848" y="509"/>
                  </a:cubicBezTo>
                  <a:cubicBezTo>
                    <a:pt x="8070" y="721"/>
                    <a:pt x="8206" y="981"/>
                    <a:pt x="8260" y="1294"/>
                  </a:cubicBezTo>
                  <a:cubicBezTo>
                    <a:pt x="8276" y="1389"/>
                    <a:pt x="8276" y="1618"/>
                    <a:pt x="8260" y="1714"/>
                  </a:cubicBezTo>
                  <a:cubicBezTo>
                    <a:pt x="8206" y="2026"/>
                    <a:pt x="8069" y="2287"/>
                    <a:pt x="7848" y="2499"/>
                  </a:cubicBezTo>
                  <a:cubicBezTo>
                    <a:pt x="7644" y="2693"/>
                    <a:pt x="7396" y="2816"/>
                    <a:pt x="7113" y="2863"/>
                  </a:cubicBezTo>
                  <a:cubicBezTo>
                    <a:pt x="7050" y="2873"/>
                    <a:pt x="6836" y="2882"/>
                    <a:pt x="6793" y="28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30671" y="4007857"/>
            <a:ext cx="1481496" cy="963925"/>
            <a:chOff x="2176101" y="2782735"/>
            <a:chExt cx="1111122" cy="722944"/>
          </a:xfrm>
        </p:grpSpPr>
        <p:sp>
          <p:nvSpPr>
            <p:cNvPr id="66" name="Rounded Rectangle 65"/>
            <p:cNvSpPr>
              <a:spLocks noChangeAspect="1"/>
            </p:cNvSpPr>
            <p:nvPr/>
          </p:nvSpPr>
          <p:spPr>
            <a:xfrm>
              <a:off x="2204178" y="278273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76101" y="3214962"/>
              <a:ext cx="1111122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Roles</a:t>
              </a:r>
              <a:r>
                <a:rPr lang="de-DE" sz="1600" dirty="0">
                  <a:solidFill>
                    <a:schemeClr val="bg1"/>
                  </a:solidFill>
                </a:rPr>
                <a:t> &amp; Rules</a:t>
              </a:r>
            </a:p>
          </p:txBody>
        </p:sp>
        <p:sp>
          <p:nvSpPr>
            <p:cNvPr id="68" name="Freeform 5"/>
            <p:cNvSpPr>
              <a:spLocks noChangeAspect="1" noEditPoints="1"/>
            </p:cNvSpPr>
            <p:nvPr/>
          </p:nvSpPr>
          <p:spPr bwMode="auto">
            <a:xfrm>
              <a:off x="2532502" y="2805387"/>
              <a:ext cx="398318" cy="427039"/>
            </a:xfrm>
            <a:custGeom>
              <a:avLst/>
              <a:gdLst>
                <a:gd name="T0" fmla="*/ 141 w 282"/>
                <a:gd name="T1" fmla="*/ 229 h 302"/>
                <a:gd name="T2" fmla="*/ 90 w 282"/>
                <a:gd name="T3" fmla="*/ 192 h 302"/>
                <a:gd name="T4" fmla="*/ 141 w 282"/>
                <a:gd name="T5" fmla="*/ 200 h 302"/>
                <a:gd name="T6" fmla="*/ 192 w 282"/>
                <a:gd name="T7" fmla="*/ 192 h 302"/>
                <a:gd name="T8" fmla="*/ 141 w 282"/>
                <a:gd name="T9" fmla="*/ 229 h 302"/>
                <a:gd name="T10" fmla="*/ 164 w 282"/>
                <a:gd name="T11" fmla="*/ 88 h 302"/>
                <a:gd name="T12" fmla="*/ 168 w 282"/>
                <a:gd name="T13" fmla="*/ 83 h 302"/>
                <a:gd name="T14" fmla="*/ 196 w 282"/>
                <a:gd name="T15" fmla="*/ 80 h 302"/>
                <a:gd name="T16" fmla="*/ 221 w 282"/>
                <a:gd name="T17" fmla="*/ 93 h 302"/>
                <a:gd name="T18" fmla="*/ 200 w 282"/>
                <a:gd name="T19" fmla="*/ 112 h 302"/>
                <a:gd name="T20" fmla="*/ 171 w 282"/>
                <a:gd name="T21" fmla="*/ 115 h 302"/>
                <a:gd name="T22" fmla="*/ 164 w 282"/>
                <a:gd name="T23" fmla="*/ 100 h 302"/>
                <a:gd name="T24" fmla="*/ 164 w 282"/>
                <a:gd name="T25" fmla="*/ 88 h 302"/>
                <a:gd name="T26" fmla="*/ 102 w 282"/>
                <a:gd name="T27" fmla="*/ 117 h 302"/>
                <a:gd name="T28" fmla="*/ 82 w 282"/>
                <a:gd name="T29" fmla="*/ 112 h 302"/>
                <a:gd name="T30" fmla="*/ 61 w 282"/>
                <a:gd name="T31" fmla="*/ 93 h 302"/>
                <a:gd name="T32" fmla="*/ 86 w 282"/>
                <a:gd name="T33" fmla="*/ 80 h 302"/>
                <a:gd name="T34" fmla="*/ 114 w 282"/>
                <a:gd name="T35" fmla="*/ 83 h 302"/>
                <a:gd name="T36" fmla="*/ 118 w 282"/>
                <a:gd name="T37" fmla="*/ 100 h 302"/>
                <a:gd name="T38" fmla="*/ 111 w 282"/>
                <a:gd name="T39" fmla="*/ 115 h 302"/>
                <a:gd name="T40" fmla="*/ 102 w 282"/>
                <a:gd name="T41" fmla="*/ 117 h 302"/>
                <a:gd name="T42" fmla="*/ 27 w 282"/>
                <a:gd name="T43" fmla="*/ 38 h 302"/>
                <a:gd name="T44" fmla="*/ 141 w 282"/>
                <a:gd name="T45" fmla="*/ 302 h 302"/>
                <a:gd name="T46" fmla="*/ 255 w 282"/>
                <a:gd name="T47" fmla="*/ 38 h 302"/>
                <a:gd name="T48" fmla="*/ 27 w 282"/>
                <a:gd name="T49" fmla="*/ 3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2" h="302">
                  <a:moveTo>
                    <a:pt x="141" y="229"/>
                  </a:moveTo>
                  <a:cubicBezTo>
                    <a:pt x="113" y="229"/>
                    <a:pt x="90" y="213"/>
                    <a:pt x="90" y="192"/>
                  </a:cubicBezTo>
                  <a:cubicBezTo>
                    <a:pt x="90" y="197"/>
                    <a:pt x="113" y="200"/>
                    <a:pt x="141" y="200"/>
                  </a:cubicBezTo>
                  <a:cubicBezTo>
                    <a:pt x="169" y="200"/>
                    <a:pt x="192" y="197"/>
                    <a:pt x="192" y="192"/>
                  </a:cubicBezTo>
                  <a:cubicBezTo>
                    <a:pt x="192" y="213"/>
                    <a:pt x="169" y="229"/>
                    <a:pt x="141" y="229"/>
                  </a:cubicBezTo>
                  <a:close/>
                  <a:moveTo>
                    <a:pt x="164" y="88"/>
                  </a:moveTo>
                  <a:cubicBezTo>
                    <a:pt x="165" y="86"/>
                    <a:pt x="166" y="85"/>
                    <a:pt x="168" y="83"/>
                  </a:cubicBezTo>
                  <a:cubicBezTo>
                    <a:pt x="173" y="79"/>
                    <a:pt x="184" y="77"/>
                    <a:pt x="196" y="80"/>
                  </a:cubicBezTo>
                  <a:cubicBezTo>
                    <a:pt x="205" y="82"/>
                    <a:pt x="214" y="88"/>
                    <a:pt x="221" y="93"/>
                  </a:cubicBezTo>
                  <a:cubicBezTo>
                    <a:pt x="216" y="100"/>
                    <a:pt x="208" y="108"/>
                    <a:pt x="200" y="112"/>
                  </a:cubicBezTo>
                  <a:cubicBezTo>
                    <a:pt x="189" y="117"/>
                    <a:pt x="177" y="118"/>
                    <a:pt x="171" y="115"/>
                  </a:cubicBezTo>
                  <a:cubicBezTo>
                    <a:pt x="165" y="112"/>
                    <a:pt x="164" y="104"/>
                    <a:pt x="164" y="100"/>
                  </a:cubicBezTo>
                  <a:cubicBezTo>
                    <a:pt x="163" y="97"/>
                    <a:pt x="163" y="92"/>
                    <a:pt x="164" y="88"/>
                  </a:cubicBezTo>
                  <a:close/>
                  <a:moveTo>
                    <a:pt x="102" y="117"/>
                  </a:moveTo>
                  <a:cubicBezTo>
                    <a:pt x="96" y="117"/>
                    <a:pt x="89" y="115"/>
                    <a:pt x="82" y="112"/>
                  </a:cubicBezTo>
                  <a:cubicBezTo>
                    <a:pt x="74" y="108"/>
                    <a:pt x="66" y="100"/>
                    <a:pt x="61" y="93"/>
                  </a:cubicBezTo>
                  <a:cubicBezTo>
                    <a:pt x="68" y="88"/>
                    <a:pt x="77" y="82"/>
                    <a:pt x="86" y="80"/>
                  </a:cubicBezTo>
                  <a:cubicBezTo>
                    <a:pt x="98" y="77"/>
                    <a:pt x="109" y="79"/>
                    <a:pt x="114" y="83"/>
                  </a:cubicBezTo>
                  <a:cubicBezTo>
                    <a:pt x="120" y="88"/>
                    <a:pt x="119" y="96"/>
                    <a:pt x="118" y="100"/>
                  </a:cubicBezTo>
                  <a:cubicBezTo>
                    <a:pt x="118" y="104"/>
                    <a:pt x="117" y="112"/>
                    <a:pt x="111" y="115"/>
                  </a:cubicBezTo>
                  <a:cubicBezTo>
                    <a:pt x="109" y="116"/>
                    <a:pt x="105" y="117"/>
                    <a:pt x="102" y="117"/>
                  </a:cubicBezTo>
                  <a:close/>
                  <a:moveTo>
                    <a:pt x="27" y="38"/>
                  </a:moveTo>
                  <a:cubicBezTo>
                    <a:pt x="0" y="214"/>
                    <a:pt x="141" y="302"/>
                    <a:pt x="141" y="302"/>
                  </a:cubicBezTo>
                  <a:cubicBezTo>
                    <a:pt x="141" y="302"/>
                    <a:pt x="282" y="214"/>
                    <a:pt x="255" y="38"/>
                  </a:cubicBezTo>
                  <a:cubicBezTo>
                    <a:pt x="180" y="0"/>
                    <a:pt x="102" y="0"/>
                    <a:pt x="27" y="3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168107" y="5048447"/>
            <a:ext cx="1406622" cy="967865"/>
            <a:chOff x="829397" y="3572195"/>
            <a:chExt cx="1054966" cy="725899"/>
          </a:xfrm>
        </p:grpSpPr>
        <p:sp>
          <p:nvSpPr>
            <p:cNvPr id="70" name="Rounded Rectangle 69"/>
            <p:cNvSpPr>
              <a:spLocks noChangeAspect="1"/>
            </p:cNvSpPr>
            <p:nvPr/>
          </p:nvSpPr>
          <p:spPr>
            <a:xfrm>
              <a:off x="829397" y="357219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71" name="Freeform 9"/>
            <p:cNvSpPr>
              <a:spLocks noChangeAspect="1"/>
            </p:cNvSpPr>
            <p:nvPr/>
          </p:nvSpPr>
          <p:spPr bwMode="auto">
            <a:xfrm>
              <a:off x="1117436" y="3640787"/>
              <a:ext cx="478889" cy="462375"/>
            </a:xfrm>
            <a:custGeom>
              <a:avLst/>
              <a:gdLst>
                <a:gd name="T0" fmla="*/ 111 w 301"/>
                <a:gd name="T1" fmla="*/ 0 h 291"/>
                <a:gd name="T2" fmla="*/ 111 w 301"/>
                <a:gd name="T3" fmla="*/ 87 h 291"/>
                <a:gd name="T4" fmla="*/ 138 w 301"/>
                <a:gd name="T5" fmla="*/ 87 h 291"/>
                <a:gd name="T6" fmla="*/ 138 w 301"/>
                <a:gd name="T7" fmla="*/ 130 h 291"/>
                <a:gd name="T8" fmla="*/ 56 w 301"/>
                <a:gd name="T9" fmla="*/ 130 h 291"/>
                <a:gd name="T10" fmla="*/ 28 w 301"/>
                <a:gd name="T11" fmla="*/ 158 h 291"/>
                <a:gd name="T12" fmla="*/ 28 w 301"/>
                <a:gd name="T13" fmla="*/ 202 h 291"/>
                <a:gd name="T14" fmla="*/ 1 w 301"/>
                <a:gd name="T15" fmla="*/ 201 h 291"/>
                <a:gd name="T16" fmla="*/ 0 w 301"/>
                <a:gd name="T17" fmla="*/ 288 h 291"/>
                <a:gd name="T18" fmla="*/ 82 w 301"/>
                <a:gd name="T19" fmla="*/ 289 h 291"/>
                <a:gd name="T20" fmla="*/ 83 w 301"/>
                <a:gd name="T21" fmla="*/ 202 h 291"/>
                <a:gd name="T22" fmla="*/ 55 w 301"/>
                <a:gd name="T23" fmla="*/ 202 h 291"/>
                <a:gd name="T24" fmla="*/ 56 w 301"/>
                <a:gd name="T25" fmla="*/ 159 h 291"/>
                <a:gd name="T26" fmla="*/ 137 w 301"/>
                <a:gd name="T27" fmla="*/ 159 h 291"/>
                <a:gd name="T28" fmla="*/ 137 w 301"/>
                <a:gd name="T29" fmla="*/ 203 h 291"/>
                <a:gd name="T30" fmla="*/ 110 w 301"/>
                <a:gd name="T31" fmla="*/ 202 h 291"/>
                <a:gd name="T32" fmla="*/ 109 w 301"/>
                <a:gd name="T33" fmla="*/ 289 h 291"/>
                <a:gd name="T34" fmla="*/ 191 w 301"/>
                <a:gd name="T35" fmla="*/ 290 h 291"/>
                <a:gd name="T36" fmla="*/ 192 w 301"/>
                <a:gd name="T37" fmla="*/ 203 h 291"/>
                <a:gd name="T38" fmla="*/ 164 w 301"/>
                <a:gd name="T39" fmla="*/ 203 h 291"/>
                <a:gd name="T40" fmla="*/ 165 w 301"/>
                <a:gd name="T41" fmla="*/ 160 h 291"/>
                <a:gd name="T42" fmla="*/ 247 w 301"/>
                <a:gd name="T43" fmla="*/ 160 h 291"/>
                <a:gd name="T44" fmla="*/ 246 w 301"/>
                <a:gd name="T45" fmla="*/ 204 h 291"/>
                <a:gd name="T46" fmla="*/ 219 w 301"/>
                <a:gd name="T47" fmla="*/ 203 h 291"/>
                <a:gd name="T48" fmla="*/ 218 w 301"/>
                <a:gd name="T49" fmla="*/ 290 h 291"/>
                <a:gd name="T50" fmla="*/ 300 w 301"/>
                <a:gd name="T51" fmla="*/ 291 h 291"/>
                <a:gd name="T52" fmla="*/ 301 w 301"/>
                <a:gd name="T53" fmla="*/ 204 h 291"/>
                <a:gd name="T54" fmla="*/ 274 w 301"/>
                <a:gd name="T55" fmla="*/ 204 h 291"/>
                <a:gd name="T56" fmla="*/ 274 w 301"/>
                <a:gd name="T57" fmla="*/ 161 h 291"/>
                <a:gd name="T58" fmla="*/ 247 w 301"/>
                <a:gd name="T59" fmla="*/ 131 h 291"/>
                <a:gd name="T60" fmla="*/ 165 w 301"/>
                <a:gd name="T61" fmla="*/ 131 h 291"/>
                <a:gd name="T62" fmla="*/ 165 w 301"/>
                <a:gd name="T63" fmla="*/ 87 h 291"/>
                <a:gd name="T64" fmla="*/ 193 w 301"/>
                <a:gd name="T65" fmla="*/ 88 h 291"/>
                <a:gd name="T66" fmla="*/ 193 w 301"/>
                <a:gd name="T67" fmla="*/ 1 h 291"/>
                <a:gd name="T68" fmla="*/ 111 w 301"/>
                <a:gd name="T69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1" h="291">
                  <a:moveTo>
                    <a:pt x="111" y="0"/>
                  </a:moveTo>
                  <a:lnTo>
                    <a:pt x="111" y="87"/>
                  </a:lnTo>
                  <a:lnTo>
                    <a:pt x="138" y="87"/>
                  </a:lnTo>
                  <a:lnTo>
                    <a:pt x="138" y="130"/>
                  </a:lnTo>
                  <a:lnTo>
                    <a:pt x="56" y="130"/>
                  </a:lnTo>
                  <a:cubicBezTo>
                    <a:pt x="41" y="129"/>
                    <a:pt x="28" y="142"/>
                    <a:pt x="28" y="158"/>
                  </a:cubicBezTo>
                  <a:lnTo>
                    <a:pt x="28" y="202"/>
                  </a:lnTo>
                  <a:lnTo>
                    <a:pt x="1" y="201"/>
                  </a:lnTo>
                  <a:lnTo>
                    <a:pt x="0" y="288"/>
                  </a:lnTo>
                  <a:lnTo>
                    <a:pt x="82" y="289"/>
                  </a:lnTo>
                  <a:lnTo>
                    <a:pt x="83" y="202"/>
                  </a:lnTo>
                  <a:lnTo>
                    <a:pt x="55" y="202"/>
                  </a:lnTo>
                  <a:lnTo>
                    <a:pt x="56" y="159"/>
                  </a:lnTo>
                  <a:lnTo>
                    <a:pt x="137" y="159"/>
                  </a:lnTo>
                  <a:lnTo>
                    <a:pt x="137" y="203"/>
                  </a:lnTo>
                  <a:lnTo>
                    <a:pt x="110" y="202"/>
                  </a:lnTo>
                  <a:lnTo>
                    <a:pt x="109" y="289"/>
                  </a:lnTo>
                  <a:lnTo>
                    <a:pt x="191" y="290"/>
                  </a:lnTo>
                  <a:lnTo>
                    <a:pt x="192" y="203"/>
                  </a:lnTo>
                  <a:lnTo>
                    <a:pt x="164" y="203"/>
                  </a:lnTo>
                  <a:lnTo>
                    <a:pt x="165" y="160"/>
                  </a:lnTo>
                  <a:lnTo>
                    <a:pt x="247" y="160"/>
                  </a:lnTo>
                  <a:lnTo>
                    <a:pt x="246" y="204"/>
                  </a:lnTo>
                  <a:lnTo>
                    <a:pt x="219" y="203"/>
                  </a:lnTo>
                  <a:lnTo>
                    <a:pt x="218" y="290"/>
                  </a:lnTo>
                  <a:lnTo>
                    <a:pt x="300" y="291"/>
                  </a:lnTo>
                  <a:lnTo>
                    <a:pt x="301" y="204"/>
                  </a:lnTo>
                  <a:lnTo>
                    <a:pt x="274" y="204"/>
                  </a:lnTo>
                  <a:lnTo>
                    <a:pt x="274" y="161"/>
                  </a:lnTo>
                  <a:cubicBezTo>
                    <a:pt x="274" y="145"/>
                    <a:pt x="262" y="132"/>
                    <a:pt x="247" y="131"/>
                  </a:cubicBezTo>
                  <a:lnTo>
                    <a:pt x="165" y="131"/>
                  </a:lnTo>
                  <a:lnTo>
                    <a:pt x="165" y="87"/>
                  </a:lnTo>
                  <a:lnTo>
                    <a:pt x="193" y="88"/>
                  </a:lnTo>
                  <a:lnTo>
                    <a:pt x="193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69848" y="4044178"/>
              <a:ext cx="974065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Provisioning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168106" y="2956876"/>
            <a:ext cx="1406621" cy="963925"/>
            <a:chOff x="3653764" y="2033905"/>
            <a:chExt cx="1054966" cy="722944"/>
          </a:xfrm>
        </p:grpSpPr>
        <p:sp>
          <p:nvSpPr>
            <p:cNvPr id="74" name="Rounded Rectangle 73"/>
            <p:cNvSpPr>
              <a:spLocks noChangeAspect="1"/>
            </p:cNvSpPr>
            <p:nvPr/>
          </p:nvSpPr>
          <p:spPr>
            <a:xfrm>
              <a:off x="3653764" y="203390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659350" y="2466132"/>
              <a:ext cx="1043796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Self</a:t>
              </a:r>
              <a:r>
                <a:rPr lang="de-DE" sz="1600" dirty="0">
                  <a:solidFill>
                    <a:schemeClr val="bg1"/>
                  </a:solidFill>
                </a:rPr>
                <a:t>-Services</a:t>
              </a:r>
            </a:p>
          </p:txBody>
        </p:sp>
        <p:sp>
          <p:nvSpPr>
            <p:cNvPr id="76" name="Freeform 75"/>
            <p:cNvSpPr>
              <a:spLocks noChangeAspect="1" noEditPoints="1"/>
            </p:cNvSpPr>
            <p:nvPr/>
          </p:nvSpPr>
          <p:spPr bwMode="auto">
            <a:xfrm>
              <a:off x="3983090" y="2098993"/>
              <a:ext cx="396314" cy="412779"/>
            </a:xfrm>
            <a:custGeom>
              <a:avLst/>
              <a:gdLst>
                <a:gd name="T0" fmla="*/ 6657 w 8541"/>
                <a:gd name="T1" fmla="*/ 8583 h 8651"/>
                <a:gd name="T2" fmla="*/ 5278 w 8541"/>
                <a:gd name="T3" fmla="*/ 7151 h 8651"/>
                <a:gd name="T4" fmla="*/ 5278 w 8541"/>
                <a:gd name="T5" fmla="*/ 6867 h 8651"/>
                <a:gd name="T6" fmla="*/ 5895 w 8541"/>
                <a:gd name="T7" fmla="*/ 6179 h 8651"/>
                <a:gd name="T8" fmla="*/ 6440 w 8541"/>
                <a:gd name="T9" fmla="*/ 4717 h 8651"/>
                <a:gd name="T10" fmla="*/ 6900 w 8541"/>
                <a:gd name="T11" fmla="*/ 3799 h 8651"/>
                <a:gd name="T12" fmla="*/ 7359 w 8541"/>
                <a:gd name="T13" fmla="*/ 4717 h 8651"/>
                <a:gd name="T14" fmla="*/ 7904 w 8541"/>
                <a:gd name="T15" fmla="*/ 6179 h 8651"/>
                <a:gd name="T16" fmla="*/ 8521 w 8541"/>
                <a:gd name="T17" fmla="*/ 6867 h 8651"/>
                <a:gd name="T18" fmla="*/ 8520 w 8541"/>
                <a:gd name="T19" fmla="*/ 7149 h 8651"/>
                <a:gd name="T20" fmla="*/ 7143 w 8541"/>
                <a:gd name="T21" fmla="*/ 8583 h 8651"/>
                <a:gd name="T22" fmla="*/ 6817 w 8541"/>
                <a:gd name="T23" fmla="*/ 8646 h 8651"/>
                <a:gd name="T24" fmla="*/ 38 w 8541"/>
                <a:gd name="T25" fmla="*/ 8055 h 8651"/>
                <a:gd name="T26" fmla="*/ 22 w 8541"/>
                <a:gd name="T27" fmla="*/ 7009 h 8651"/>
                <a:gd name="T28" fmla="*/ 38 w 8541"/>
                <a:gd name="T29" fmla="*/ 5963 h 8651"/>
                <a:gd name="T30" fmla="*/ 349 w 8541"/>
                <a:gd name="T31" fmla="*/ 5652 h 8651"/>
                <a:gd name="T32" fmla="*/ 1395 w 8541"/>
                <a:gd name="T33" fmla="*/ 5636 h 8651"/>
                <a:gd name="T34" fmla="*/ 2441 w 8541"/>
                <a:gd name="T35" fmla="*/ 5652 h 8651"/>
                <a:gd name="T36" fmla="*/ 2751 w 8541"/>
                <a:gd name="T37" fmla="*/ 5963 h 8651"/>
                <a:gd name="T38" fmla="*/ 2768 w 8541"/>
                <a:gd name="T39" fmla="*/ 7009 h 8651"/>
                <a:gd name="T40" fmla="*/ 2751 w 8541"/>
                <a:gd name="T41" fmla="*/ 8055 h 8651"/>
                <a:gd name="T42" fmla="*/ 2444 w 8541"/>
                <a:gd name="T43" fmla="*/ 8365 h 8651"/>
                <a:gd name="T44" fmla="*/ 1412 w 8541"/>
                <a:gd name="T45" fmla="*/ 8383 h 8651"/>
                <a:gd name="T46" fmla="*/ 938 w 8541"/>
                <a:gd name="T47" fmla="*/ 4713 h 8651"/>
                <a:gd name="T48" fmla="*/ 934 w 8541"/>
                <a:gd name="T49" fmla="*/ 2792 h 8651"/>
                <a:gd name="T50" fmla="*/ 658 w 8541"/>
                <a:gd name="T51" fmla="*/ 2657 h 8651"/>
                <a:gd name="T52" fmla="*/ 26 w 8541"/>
                <a:gd name="T53" fmla="*/ 1375 h 8651"/>
                <a:gd name="T54" fmla="*/ 1264 w 8541"/>
                <a:gd name="T55" fmla="*/ 135 h 8651"/>
                <a:gd name="T56" fmla="*/ 2764 w 8541"/>
                <a:gd name="T57" fmla="*/ 1635 h 8651"/>
                <a:gd name="T58" fmla="*/ 1888 w 8541"/>
                <a:gd name="T59" fmla="*/ 2780 h 8651"/>
                <a:gd name="T60" fmla="*/ 1854 w 8541"/>
                <a:gd name="T61" fmla="*/ 3753 h 8651"/>
                <a:gd name="T62" fmla="*/ 1398 w 8541"/>
                <a:gd name="T63" fmla="*/ 4716 h 8651"/>
                <a:gd name="T64" fmla="*/ 1515 w 8541"/>
                <a:gd name="T65" fmla="*/ 1947 h 8651"/>
                <a:gd name="T66" fmla="*/ 1851 w 8541"/>
                <a:gd name="T67" fmla="*/ 1504 h 8651"/>
                <a:gd name="T68" fmla="*/ 1395 w 8541"/>
                <a:gd name="T69" fmla="*/ 1047 h 8651"/>
                <a:gd name="T70" fmla="*/ 938 w 8541"/>
                <a:gd name="T71" fmla="*/ 1504 h 8651"/>
                <a:gd name="T72" fmla="*/ 1242 w 8541"/>
                <a:gd name="T73" fmla="*/ 1937 h 8651"/>
                <a:gd name="T74" fmla="*/ 6793 w 8541"/>
                <a:gd name="T75" fmla="*/ 2876 h 8651"/>
                <a:gd name="T76" fmla="*/ 6397 w 8541"/>
                <a:gd name="T77" fmla="*/ 2784 h 8651"/>
                <a:gd name="T78" fmla="*/ 5613 w 8541"/>
                <a:gd name="T79" fmla="*/ 1991 h 8651"/>
                <a:gd name="T80" fmla="*/ 4647 w 8541"/>
                <a:gd name="T81" fmla="*/ 1963 h 8651"/>
                <a:gd name="T82" fmla="*/ 3690 w 8541"/>
                <a:gd name="T83" fmla="*/ 1504 h 8651"/>
                <a:gd name="T84" fmla="*/ 4647 w 8541"/>
                <a:gd name="T85" fmla="*/ 1045 h 8651"/>
                <a:gd name="T86" fmla="*/ 5633 w 8541"/>
                <a:gd name="T87" fmla="*/ 972 h 8651"/>
                <a:gd name="T88" fmla="*/ 7848 w 8541"/>
                <a:gd name="T89" fmla="*/ 509 h 8651"/>
                <a:gd name="T90" fmla="*/ 8260 w 8541"/>
                <a:gd name="T91" fmla="*/ 1714 h 8651"/>
                <a:gd name="T92" fmla="*/ 7113 w 8541"/>
                <a:gd name="T93" fmla="*/ 2863 h 8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41" h="8651">
                  <a:moveTo>
                    <a:pt x="6817" y="8646"/>
                  </a:moveTo>
                  <a:cubicBezTo>
                    <a:pt x="6759" y="8634"/>
                    <a:pt x="6700" y="8611"/>
                    <a:pt x="6657" y="8583"/>
                  </a:cubicBezTo>
                  <a:cubicBezTo>
                    <a:pt x="6626" y="8564"/>
                    <a:pt x="6435" y="8377"/>
                    <a:pt x="5989" y="7932"/>
                  </a:cubicBezTo>
                  <a:cubicBezTo>
                    <a:pt x="5314" y="7259"/>
                    <a:pt x="5313" y="7258"/>
                    <a:pt x="5278" y="7151"/>
                  </a:cubicBezTo>
                  <a:cubicBezTo>
                    <a:pt x="5262" y="7102"/>
                    <a:pt x="5259" y="7084"/>
                    <a:pt x="5259" y="7009"/>
                  </a:cubicBezTo>
                  <a:cubicBezTo>
                    <a:pt x="5259" y="6934"/>
                    <a:pt x="5262" y="6915"/>
                    <a:pt x="5278" y="6867"/>
                  </a:cubicBezTo>
                  <a:cubicBezTo>
                    <a:pt x="5288" y="6836"/>
                    <a:pt x="5309" y="6792"/>
                    <a:pt x="5324" y="6767"/>
                  </a:cubicBezTo>
                  <a:cubicBezTo>
                    <a:pt x="5345" y="6735"/>
                    <a:pt x="5504" y="6571"/>
                    <a:pt x="5895" y="6179"/>
                  </a:cubicBezTo>
                  <a:lnTo>
                    <a:pt x="6438" y="5636"/>
                  </a:lnTo>
                  <a:lnTo>
                    <a:pt x="6440" y="4717"/>
                  </a:lnTo>
                  <a:lnTo>
                    <a:pt x="6442" y="3799"/>
                  </a:lnTo>
                  <a:lnTo>
                    <a:pt x="6900" y="3799"/>
                  </a:lnTo>
                  <a:lnTo>
                    <a:pt x="7357" y="3799"/>
                  </a:lnTo>
                  <a:lnTo>
                    <a:pt x="7359" y="4717"/>
                  </a:lnTo>
                  <a:lnTo>
                    <a:pt x="7361" y="5636"/>
                  </a:lnTo>
                  <a:lnTo>
                    <a:pt x="7904" y="6179"/>
                  </a:lnTo>
                  <a:cubicBezTo>
                    <a:pt x="8294" y="6571"/>
                    <a:pt x="8454" y="6735"/>
                    <a:pt x="8475" y="6767"/>
                  </a:cubicBezTo>
                  <a:cubicBezTo>
                    <a:pt x="8490" y="6792"/>
                    <a:pt x="8511" y="6836"/>
                    <a:pt x="8521" y="6867"/>
                  </a:cubicBezTo>
                  <a:cubicBezTo>
                    <a:pt x="8537" y="6914"/>
                    <a:pt x="8540" y="6935"/>
                    <a:pt x="8540" y="7005"/>
                  </a:cubicBezTo>
                  <a:cubicBezTo>
                    <a:pt x="8541" y="7079"/>
                    <a:pt x="8538" y="7094"/>
                    <a:pt x="8520" y="7149"/>
                  </a:cubicBezTo>
                  <a:cubicBezTo>
                    <a:pt x="8508" y="7187"/>
                    <a:pt x="8488" y="7230"/>
                    <a:pt x="8468" y="7259"/>
                  </a:cubicBezTo>
                  <a:cubicBezTo>
                    <a:pt x="8422" y="7327"/>
                    <a:pt x="7204" y="8544"/>
                    <a:pt x="7143" y="8583"/>
                  </a:cubicBezTo>
                  <a:cubicBezTo>
                    <a:pt x="7078" y="8624"/>
                    <a:pt x="6999" y="8647"/>
                    <a:pt x="6917" y="8650"/>
                  </a:cubicBezTo>
                  <a:cubicBezTo>
                    <a:pt x="6879" y="8651"/>
                    <a:pt x="6834" y="8650"/>
                    <a:pt x="6817" y="8646"/>
                  </a:cubicBezTo>
                  <a:close/>
                  <a:moveTo>
                    <a:pt x="386" y="8375"/>
                  </a:moveTo>
                  <a:cubicBezTo>
                    <a:pt x="219" y="8338"/>
                    <a:pt x="89" y="8219"/>
                    <a:pt x="38" y="8055"/>
                  </a:cubicBezTo>
                  <a:lnTo>
                    <a:pt x="22" y="8003"/>
                  </a:lnTo>
                  <a:lnTo>
                    <a:pt x="22" y="7009"/>
                  </a:lnTo>
                  <a:lnTo>
                    <a:pt x="22" y="6014"/>
                  </a:lnTo>
                  <a:lnTo>
                    <a:pt x="38" y="5963"/>
                  </a:lnTo>
                  <a:cubicBezTo>
                    <a:pt x="62" y="5885"/>
                    <a:pt x="97" y="5828"/>
                    <a:pt x="156" y="5769"/>
                  </a:cubicBezTo>
                  <a:cubicBezTo>
                    <a:pt x="214" y="5711"/>
                    <a:pt x="272" y="5676"/>
                    <a:pt x="349" y="5652"/>
                  </a:cubicBezTo>
                  <a:lnTo>
                    <a:pt x="400" y="5636"/>
                  </a:lnTo>
                  <a:lnTo>
                    <a:pt x="1395" y="5636"/>
                  </a:lnTo>
                  <a:lnTo>
                    <a:pt x="2389" y="5636"/>
                  </a:lnTo>
                  <a:lnTo>
                    <a:pt x="2441" y="5652"/>
                  </a:lnTo>
                  <a:cubicBezTo>
                    <a:pt x="2518" y="5676"/>
                    <a:pt x="2575" y="5711"/>
                    <a:pt x="2634" y="5769"/>
                  </a:cubicBezTo>
                  <a:cubicBezTo>
                    <a:pt x="2693" y="5828"/>
                    <a:pt x="2727" y="5885"/>
                    <a:pt x="2751" y="5963"/>
                  </a:cubicBezTo>
                  <a:lnTo>
                    <a:pt x="2768" y="6014"/>
                  </a:lnTo>
                  <a:lnTo>
                    <a:pt x="2768" y="7009"/>
                  </a:lnTo>
                  <a:lnTo>
                    <a:pt x="2768" y="8003"/>
                  </a:lnTo>
                  <a:lnTo>
                    <a:pt x="2751" y="8055"/>
                  </a:lnTo>
                  <a:cubicBezTo>
                    <a:pt x="2727" y="8132"/>
                    <a:pt x="2693" y="8189"/>
                    <a:pt x="2634" y="8248"/>
                  </a:cubicBezTo>
                  <a:cubicBezTo>
                    <a:pt x="2577" y="8305"/>
                    <a:pt x="2520" y="8340"/>
                    <a:pt x="2444" y="8365"/>
                  </a:cubicBezTo>
                  <a:lnTo>
                    <a:pt x="2396" y="8381"/>
                  </a:lnTo>
                  <a:lnTo>
                    <a:pt x="1412" y="8383"/>
                  </a:lnTo>
                  <a:cubicBezTo>
                    <a:pt x="610" y="8384"/>
                    <a:pt x="420" y="8382"/>
                    <a:pt x="386" y="8375"/>
                  </a:cubicBezTo>
                  <a:close/>
                  <a:moveTo>
                    <a:pt x="938" y="4713"/>
                  </a:moveTo>
                  <a:cubicBezTo>
                    <a:pt x="936" y="4710"/>
                    <a:pt x="934" y="4277"/>
                    <a:pt x="934" y="3750"/>
                  </a:cubicBezTo>
                  <a:lnTo>
                    <a:pt x="934" y="2792"/>
                  </a:lnTo>
                  <a:lnTo>
                    <a:pt x="901" y="2780"/>
                  </a:lnTo>
                  <a:cubicBezTo>
                    <a:pt x="849" y="2761"/>
                    <a:pt x="715" y="2693"/>
                    <a:pt x="658" y="2657"/>
                  </a:cubicBezTo>
                  <a:cubicBezTo>
                    <a:pt x="444" y="2520"/>
                    <a:pt x="267" y="2321"/>
                    <a:pt x="155" y="2092"/>
                  </a:cubicBezTo>
                  <a:cubicBezTo>
                    <a:pt x="47" y="1869"/>
                    <a:pt x="0" y="1611"/>
                    <a:pt x="26" y="1375"/>
                  </a:cubicBezTo>
                  <a:cubicBezTo>
                    <a:pt x="68" y="981"/>
                    <a:pt x="264" y="635"/>
                    <a:pt x="579" y="400"/>
                  </a:cubicBezTo>
                  <a:cubicBezTo>
                    <a:pt x="777" y="253"/>
                    <a:pt x="1016" y="160"/>
                    <a:pt x="1264" y="135"/>
                  </a:cubicBezTo>
                  <a:cubicBezTo>
                    <a:pt x="1660" y="94"/>
                    <a:pt x="2075" y="244"/>
                    <a:pt x="2365" y="534"/>
                  </a:cubicBezTo>
                  <a:cubicBezTo>
                    <a:pt x="2654" y="823"/>
                    <a:pt x="2805" y="1239"/>
                    <a:pt x="2764" y="1635"/>
                  </a:cubicBezTo>
                  <a:cubicBezTo>
                    <a:pt x="2721" y="2052"/>
                    <a:pt x="2487" y="2428"/>
                    <a:pt x="2131" y="2657"/>
                  </a:cubicBezTo>
                  <a:cubicBezTo>
                    <a:pt x="2075" y="2692"/>
                    <a:pt x="1941" y="2761"/>
                    <a:pt x="1888" y="2780"/>
                  </a:cubicBezTo>
                  <a:lnTo>
                    <a:pt x="1856" y="2792"/>
                  </a:lnTo>
                  <a:lnTo>
                    <a:pt x="1854" y="3753"/>
                  </a:lnTo>
                  <a:lnTo>
                    <a:pt x="1852" y="4714"/>
                  </a:lnTo>
                  <a:lnTo>
                    <a:pt x="1398" y="4716"/>
                  </a:lnTo>
                  <a:cubicBezTo>
                    <a:pt x="1148" y="4717"/>
                    <a:pt x="941" y="4715"/>
                    <a:pt x="938" y="4713"/>
                  </a:cubicBezTo>
                  <a:close/>
                  <a:moveTo>
                    <a:pt x="1515" y="1947"/>
                  </a:moveTo>
                  <a:cubicBezTo>
                    <a:pt x="1594" y="1927"/>
                    <a:pt x="1655" y="1891"/>
                    <a:pt x="1718" y="1827"/>
                  </a:cubicBezTo>
                  <a:cubicBezTo>
                    <a:pt x="1812" y="1734"/>
                    <a:pt x="1851" y="1639"/>
                    <a:pt x="1851" y="1504"/>
                  </a:cubicBezTo>
                  <a:cubicBezTo>
                    <a:pt x="1851" y="1369"/>
                    <a:pt x="1812" y="1274"/>
                    <a:pt x="1718" y="1180"/>
                  </a:cubicBezTo>
                  <a:cubicBezTo>
                    <a:pt x="1625" y="1087"/>
                    <a:pt x="1530" y="1048"/>
                    <a:pt x="1395" y="1047"/>
                  </a:cubicBezTo>
                  <a:cubicBezTo>
                    <a:pt x="1260" y="1047"/>
                    <a:pt x="1165" y="1086"/>
                    <a:pt x="1071" y="1180"/>
                  </a:cubicBezTo>
                  <a:cubicBezTo>
                    <a:pt x="977" y="1274"/>
                    <a:pt x="938" y="1369"/>
                    <a:pt x="938" y="1504"/>
                  </a:cubicBezTo>
                  <a:cubicBezTo>
                    <a:pt x="938" y="1637"/>
                    <a:pt x="977" y="1733"/>
                    <a:pt x="1068" y="1824"/>
                  </a:cubicBezTo>
                  <a:cubicBezTo>
                    <a:pt x="1127" y="1884"/>
                    <a:pt x="1173" y="1914"/>
                    <a:pt x="1242" y="1937"/>
                  </a:cubicBezTo>
                  <a:cubicBezTo>
                    <a:pt x="1329" y="1966"/>
                    <a:pt x="1426" y="1970"/>
                    <a:pt x="1515" y="1947"/>
                  </a:cubicBezTo>
                  <a:close/>
                  <a:moveTo>
                    <a:pt x="6793" y="2876"/>
                  </a:moveTo>
                  <a:cubicBezTo>
                    <a:pt x="6782" y="2875"/>
                    <a:pt x="6744" y="2870"/>
                    <a:pt x="6710" y="2866"/>
                  </a:cubicBezTo>
                  <a:cubicBezTo>
                    <a:pt x="6626" y="2855"/>
                    <a:pt x="6483" y="2818"/>
                    <a:pt x="6397" y="2784"/>
                  </a:cubicBezTo>
                  <a:cubicBezTo>
                    <a:pt x="6066" y="2653"/>
                    <a:pt x="5797" y="2398"/>
                    <a:pt x="5648" y="2074"/>
                  </a:cubicBezTo>
                  <a:cubicBezTo>
                    <a:pt x="5634" y="2042"/>
                    <a:pt x="5618" y="2005"/>
                    <a:pt x="5613" y="1991"/>
                  </a:cubicBezTo>
                  <a:lnTo>
                    <a:pt x="5605" y="1965"/>
                  </a:lnTo>
                  <a:lnTo>
                    <a:pt x="4647" y="1963"/>
                  </a:lnTo>
                  <a:lnTo>
                    <a:pt x="3690" y="1961"/>
                  </a:lnTo>
                  <a:lnTo>
                    <a:pt x="3690" y="1504"/>
                  </a:lnTo>
                  <a:lnTo>
                    <a:pt x="3690" y="1046"/>
                  </a:lnTo>
                  <a:lnTo>
                    <a:pt x="4647" y="1045"/>
                  </a:lnTo>
                  <a:lnTo>
                    <a:pt x="5604" y="1043"/>
                  </a:lnTo>
                  <a:lnTo>
                    <a:pt x="5633" y="972"/>
                  </a:lnTo>
                  <a:cubicBezTo>
                    <a:pt x="5721" y="766"/>
                    <a:pt x="5846" y="595"/>
                    <a:pt x="6014" y="454"/>
                  </a:cubicBezTo>
                  <a:cubicBezTo>
                    <a:pt x="6553" y="0"/>
                    <a:pt x="7340" y="24"/>
                    <a:pt x="7848" y="509"/>
                  </a:cubicBezTo>
                  <a:cubicBezTo>
                    <a:pt x="8070" y="721"/>
                    <a:pt x="8206" y="981"/>
                    <a:pt x="8260" y="1294"/>
                  </a:cubicBezTo>
                  <a:cubicBezTo>
                    <a:pt x="8276" y="1389"/>
                    <a:pt x="8276" y="1618"/>
                    <a:pt x="8260" y="1714"/>
                  </a:cubicBezTo>
                  <a:cubicBezTo>
                    <a:pt x="8206" y="2026"/>
                    <a:pt x="8069" y="2287"/>
                    <a:pt x="7848" y="2499"/>
                  </a:cubicBezTo>
                  <a:cubicBezTo>
                    <a:pt x="7644" y="2693"/>
                    <a:pt x="7396" y="2816"/>
                    <a:pt x="7113" y="2863"/>
                  </a:cubicBezTo>
                  <a:cubicBezTo>
                    <a:pt x="7050" y="2873"/>
                    <a:pt x="6836" y="2882"/>
                    <a:pt x="6793" y="28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29871" y="1922557"/>
            <a:ext cx="1483099" cy="963925"/>
            <a:chOff x="5384827" y="1266164"/>
            <a:chExt cx="1112324" cy="722944"/>
          </a:xfrm>
        </p:grpSpPr>
        <p:sp>
          <p:nvSpPr>
            <p:cNvPr id="61" name="Rounded Rectangle 60"/>
            <p:cNvSpPr>
              <a:spLocks noChangeAspect="1"/>
            </p:cNvSpPr>
            <p:nvPr/>
          </p:nvSpPr>
          <p:spPr>
            <a:xfrm>
              <a:off x="5413505" y="1266164"/>
              <a:ext cx="1054966" cy="722944"/>
            </a:xfrm>
            <a:prstGeom prst="roundRect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384827" y="1734137"/>
              <a:ext cx="1112324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Recertification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78" name="Freeform 77"/>
            <p:cNvSpPr>
              <a:spLocks noChangeAspect="1" noEditPoints="1"/>
            </p:cNvSpPr>
            <p:nvPr/>
          </p:nvSpPr>
          <p:spPr bwMode="auto">
            <a:xfrm>
              <a:off x="5727266" y="1348657"/>
              <a:ext cx="427445" cy="427445"/>
            </a:xfrm>
            <a:custGeom>
              <a:avLst/>
              <a:gdLst>
                <a:gd name="T0" fmla="*/ 240 w 266"/>
                <a:gd name="T1" fmla="*/ 186 h 266"/>
                <a:gd name="T2" fmla="*/ 240 w 266"/>
                <a:gd name="T3" fmla="*/ 106 h 266"/>
                <a:gd name="T4" fmla="*/ 266 w 266"/>
                <a:gd name="T5" fmla="*/ 106 h 266"/>
                <a:gd name="T6" fmla="*/ 266 w 266"/>
                <a:gd name="T7" fmla="*/ 186 h 266"/>
                <a:gd name="T8" fmla="*/ 240 w 266"/>
                <a:gd name="T9" fmla="*/ 213 h 266"/>
                <a:gd name="T10" fmla="*/ 80 w 266"/>
                <a:gd name="T11" fmla="*/ 213 h 266"/>
                <a:gd name="T12" fmla="*/ 53 w 266"/>
                <a:gd name="T13" fmla="*/ 186 h 266"/>
                <a:gd name="T14" fmla="*/ 53 w 266"/>
                <a:gd name="T15" fmla="*/ 26 h 266"/>
                <a:gd name="T16" fmla="*/ 80 w 266"/>
                <a:gd name="T17" fmla="*/ 0 h 266"/>
                <a:gd name="T18" fmla="*/ 186 w 266"/>
                <a:gd name="T19" fmla="*/ 0 h 266"/>
                <a:gd name="T20" fmla="*/ 186 w 266"/>
                <a:gd name="T21" fmla="*/ 26 h 266"/>
                <a:gd name="T22" fmla="*/ 80 w 266"/>
                <a:gd name="T23" fmla="*/ 26 h 266"/>
                <a:gd name="T24" fmla="*/ 80 w 266"/>
                <a:gd name="T25" fmla="*/ 186 h 266"/>
                <a:gd name="T26" fmla="*/ 240 w 266"/>
                <a:gd name="T27" fmla="*/ 186 h 266"/>
                <a:gd name="T28" fmla="*/ 118 w 266"/>
                <a:gd name="T29" fmla="*/ 67 h 266"/>
                <a:gd name="T30" fmla="*/ 160 w 266"/>
                <a:gd name="T31" fmla="*/ 109 h 266"/>
                <a:gd name="T32" fmla="*/ 248 w 266"/>
                <a:gd name="T33" fmla="*/ 21 h 266"/>
                <a:gd name="T34" fmla="*/ 266 w 266"/>
                <a:gd name="T35" fmla="*/ 40 h 266"/>
                <a:gd name="T36" fmla="*/ 160 w 266"/>
                <a:gd name="T37" fmla="*/ 146 h 266"/>
                <a:gd name="T38" fmla="*/ 100 w 266"/>
                <a:gd name="T39" fmla="*/ 86 h 266"/>
                <a:gd name="T40" fmla="*/ 118 w 266"/>
                <a:gd name="T41" fmla="*/ 67 h 266"/>
                <a:gd name="T42" fmla="*/ 186 w 266"/>
                <a:gd name="T43" fmla="*/ 240 h 266"/>
                <a:gd name="T44" fmla="*/ 186 w 266"/>
                <a:gd name="T45" fmla="*/ 266 h 266"/>
                <a:gd name="T46" fmla="*/ 26 w 266"/>
                <a:gd name="T47" fmla="*/ 266 h 266"/>
                <a:gd name="T48" fmla="*/ 0 w 266"/>
                <a:gd name="T49" fmla="*/ 240 h 266"/>
                <a:gd name="T50" fmla="*/ 0 w 266"/>
                <a:gd name="T51" fmla="*/ 66 h 266"/>
                <a:gd name="T52" fmla="*/ 26 w 266"/>
                <a:gd name="T53" fmla="*/ 66 h 266"/>
                <a:gd name="T54" fmla="*/ 26 w 266"/>
                <a:gd name="T55" fmla="*/ 240 h 266"/>
                <a:gd name="T56" fmla="*/ 186 w 266"/>
                <a:gd name="T57" fmla="*/ 24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240" y="186"/>
                  </a:moveTo>
                  <a:lnTo>
                    <a:pt x="240" y="106"/>
                  </a:lnTo>
                  <a:lnTo>
                    <a:pt x="266" y="106"/>
                  </a:lnTo>
                  <a:lnTo>
                    <a:pt x="266" y="186"/>
                  </a:lnTo>
                  <a:cubicBezTo>
                    <a:pt x="266" y="201"/>
                    <a:pt x="254" y="213"/>
                    <a:pt x="240" y="213"/>
                  </a:cubicBezTo>
                  <a:lnTo>
                    <a:pt x="80" y="213"/>
                  </a:lnTo>
                  <a:cubicBezTo>
                    <a:pt x="65" y="213"/>
                    <a:pt x="53" y="201"/>
                    <a:pt x="53" y="186"/>
                  </a:cubicBezTo>
                  <a:lnTo>
                    <a:pt x="53" y="26"/>
                  </a:lnTo>
                  <a:cubicBezTo>
                    <a:pt x="53" y="12"/>
                    <a:pt x="65" y="0"/>
                    <a:pt x="80" y="0"/>
                  </a:cubicBezTo>
                  <a:lnTo>
                    <a:pt x="186" y="0"/>
                  </a:lnTo>
                  <a:lnTo>
                    <a:pt x="186" y="26"/>
                  </a:lnTo>
                  <a:lnTo>
                    <a:pt x="80" y="26"/>
                  </a:lnTo>
                  <a:lnTo>
                    <a:pt x="80" y="186"/>
                  </a:lnTo>
                  <a:lnTo>
                    <a:pt x="240" y="186"/>
                  </a:lnTo>
                  <a:moveTo>
                    <a:pt x="118" y="67"/>
                  </a:moveTo>
                  <a:lnTo>
                    <a:pt x="160" y="109"/>
                  </a:lnTo>
                  <a:lnTo>
                    <a:pt x="248" y="21"/>
                  </a:lnTo>
                  <a:lnTo>
                    <a:pt x="266" y="40"/>
                  </a:lnTo>
                  <a:lnTo>
                    <a:pt x="160" y="146"/>
                  </a:lnTo>
                  <a:lnTo>
                    <a:pt x="100" y="86"/>
                  </a:lnTo>
                  <a:lnTo>
                    <a:pt x="118" y="67"/>
                  </a:lnTo>
                  <a:moveTo>
                    <a:pt x="186" y="240"/>
                  </a:moveTo>
                  <a:lnTo>
                    <a:pt x="186" y="266"/>
                  </a:lnTo>
                  <a:lnTo>
                    <a:pt x="26" y="266"/>
                  </a:lnTo>
                  <a:cubicBezTo>
                    <a:pt x="12" y="266"/>
                    <a:pt x="0" y="254"/>
                    <a:pt x="0" y="240"/>
                  </a:cubicBezTo>
                  <a:lnTo>
                    <a:pt x="0" y="66"/>
                  </a:lnTo>
                  <a:lnTo>
                    <a:pt x="26" y="66"/>
                  </a:lnTo>
                  <a:lnTo>
                    <a:pt x="26" y="240"/>
                  </a:lnTo>
                  <a:lnTo>
                    <a:pt x="186" y="24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endParaRPr lang="de-DE" sz="240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090395" y="3975206"/>
            <a:ext cx="1481496" cy="963925"/>
            <a:chOff x="2176101" y="2782735"/>
            <a:chExt cx="1111122" cy="722944"/>
          </a:xfrm>
        </p:grpSpPr>
        <p:sp>
          <p:nvSpPr>
            <p:cNvPr id="81" name="Rounded Rectangle 80"/>
            <p:cNvSpPr>
              <a:spLocks noChangeAspect="1"/>
            </p:cNvSpPr>
            <p:nvPr/>
          </p:nvSpPr>
          <p:spPr>
            <a:xfrm>
              <a:off x="2204178" y="2782735"/>
              <a:ext cx="1054966" cy="72294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176101" y="3214962"/>
              <a:ext cx="1111122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Roles</a:t>
              </a:r>
              <a:r>
                <a:rPr lang="de-DE" sz="1600" dirty="0">
                  <a:solidFill>
                    <a:schemeClr val="bg1"/>
                  </a:solidFill>
                </a:rPr>
                <a:t> &amp; Rules</a:t>
              </a:r>
            </a:p>
          </p:txBody>
        </p:sp>
        <p:sp>
          <p:nvSpPr>
            <p:cNvPr id="83" name="Freeform 5"/>
            <p:cNvSpPr>
              <a:spLocks noChangeAspect="1" noEditPoints="1"/>
            </p:cNvSpPr>
            <p:nvPr/>
          </p:nvSpPr>
          <p:spPr bwMode="auto">
            <a:xfrm>
              <a:off x="2532502" y="2805387"/>
              <a:ext cx="398318" cy="427039"/>
            </a:xfrm>
            <a:custGeom>
              <a:avLst/>
              <a:gdLst>
                <a:gd name="T0" fmla="*/ 141 w 282"/>
                <a:gd name="T1" fmla="*/ 229 h 302"/>
                <a:gd name="T2" fmla="*/ 90 w 282"/>
                <a:gd name="T3" fmla="*/ 192 h 302"/>
                <a:gd name="T4" fmla="*/ 141 w 282"/>
                <a:gd name="T5" fmla="*/ 200 h 302"/>
                <a:gd name="T6" fmla="*/ 192 w 282"/>
                <a:gd name="T7" fmla="*/ 192 h 302"/>
                <a:gd name="T8" fmla="*/ 141 w 282"/>
                <a:gd name="T9" fmla="*/ 229 h 302"/>
                <a:gd name="T10" fmla="*/ 164 w 282"/>
                <a:gd name="T11" fmla="*/ 88 h 302"/>
                <a:gd name="T12" fmla="*/ 168 w 282"/>
                <a:gd name="T13" fmla="*/ 83 h 302"/>
                <a:gd name="T14" fmla="*/ 196 w 282"/>
                <a:gd name="T15" fmla="*/ 80 h 302"/>
                <a:gd name="T16" fmla="*/ 221 w 282"/>
                <a:gd name="T17" fmla="*/ 93 h 302"/>
                <a:gd name="T18" fmla="*/ 200 w 282"/>
                <a:gd name="T19" fmla="*/ 112 h 302"/>
                <a:gd name="T20" fmla="*/ 171 w 282"/>
                <a:gd name="T21" fmla="*/ 115 h 302"/>
                <a:gd name="T22" fmla="*/ 164 w 282"/>
                <a:gd name="T23" fmla="*/ 100 h 302"/>
                <a:gd name="T24" fmla="*/ 164 w 282"/>
                <a:gd name="T25" fmla="*/ 88 h 302"/>
                <a:gd name="T26" fmla="*/ 102 w 282"/>
                <a:gd name="T27" fmla="*/ 117 h 302"/>
                <a:gd name="T28" fmla="*/ 82 w 282"/>
                <a:gd name="T29" fmla="*/ 112 h 302"/>
                <a:gd name="T30" fmla="*/ 61 w 282"/>
                <a:gd name="T31" fmla="*/ 93 h 302"/>
                <a:gd name="T32" fmla="*/ 86 w 282"/>
                <a:gd name="T33" fmla="*/ 80 h 302"/>
                <a:gd name="T34" fmla="*/ 114 w 282"/>
                <a:gd name="T35" fmla="*/ 83 h 302"/>
                <a:gd name="T36" fmla="*/ 118 w 282"/>
                <a:gd name="T37" fmla="*/ 100 h 302"/>
                <a:gd name="T38" fmla="*/ 111 w 282"/>
                <a:gd name="T39" fmla="*/ 115 h 302"/>
                <a:gd name="T40" fmla="*/ 102 w 282"/>
                <a:gd name="T41" fmla="*/ 117 h 302"/>
                <a:gd name="T42" fmla="*/ 27 w 282"/>
                <a:gd name="T43" fmla="*/ 38 h 302"/>
                <a:gd name="T44" fmla="*/ 141 w 282"/>
                <a:gd name="T45" fmla="*/ 302 h 302"/>
                <a:gd name="T46" fmla="*/ 255 w 282"/>
                <a:gd name="T47" fmla="*/ 38 h 302"/>
                <a:gd name="T48" fmla="*/ 27 w 282"/>
                <a:gd name="T49" fmla="*/ 3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2" h="302">
                  <a:moveTo>
                    <a:pt x="141" y="229"/>
                  </a:moveTo>
                  <a:cubicBezTo>
                    <a:pt x="113" y="229"/>
                    <a:pt x="90" y="213"/>
                    <a:pt x="90" y="192"/>
                  </a:cubicBezTo>
                  <a:cubicBezTo>
                    <a:pt x="90" y="197"/>
                    <a:pt x="113" y="200"/>
                    <a:pt x="141" y="200"/>
                  </a:cubicBezTo>
                  <a:cubicBezTo>
                    <a:pt x="169" y="200"/>
                    <a:pt x="192" y="197"/>
                    <a:pt x="192" y="192"/>
                  </a:cubicBezTo>
                  <a:cubicBezTo>
                    <a:pt x="192" y="213"/>
                    <a:pt x="169" y="229"/>
                    <a:pt x="141" y="229"/>
                  </a:cubicBezTo>
                  <a:close/>
                  <a:moveTo>
                    <a:pt x="164" y="88"/>
                  </a:moveTo>
                  <a:cubicBezTo>
                    <a:pt x="165" y="86"/>
                    <a:pt x="166" y="85"/>
                    <a:pt x="168" y="83"/>
                  </a:cubicBezTo>
                  <a:cubicBezTo>
                    <a:pt x="173" y="79"/>
                    <a:pt x="184" y="77"/>
                    <a:pt x="196" y="80"/>
                  </a:cubicBezTo>
                  <a:cubicBezTo>
                    <a:pt x="205" y="82"/>
                    <a:pt x="214" y="88"/>
                    <a:pt x="221" y="93"/>
                  </a:cubicBezTo>
                  <a:cubicBezTo>
                    <a:pt x="216" y="100"/>
                    <a:pt x="208" y="108"/>
                    <a:pt x="200" y="112"/>
                  </a:cubicBezTo>
                  <a:cubicBezTo>
                    <a:pt x="189" y="117"/>
                    <a:pt x="177" y="118"/>
                    <a:pt x="171" y="115"/>
                  </a:cubicBezTo>
                  <a:cubicBezTo>
                    <a:pt x="165" y="112"/>
                    <a:pt x="164" y="104"/>
                    <a:pt x="164" y="100"/>
                  </a:cubicBezTo>
                  <a:cubicBezTo>
                    <a:pt x="163" y="97"/>
                    <a:pt x="163" y="92"/>
                    <a:pt x="164" y="88"/>
                  </a:cubicBezTo>
                  <a:close/>
                  <a:moveTo>
                    <a:pt x="102" y="117"/>
                  </a:moveTo>
                  <a:cubicBezTo>
                    <a:pt x="96" y="117"/>
                    <a:pt x="89" y="115"/>
                    <a:pt x="82" y="112"/>
                  </a:cubicBezTo>
                  <a:cubicBezTo>
                    <a:pt x="74" y="108"/>
                    <a:pt x="66" y="100"/>
                    <a:pt x="61" y="93"/>
                  </a:cubicBezTo>
                  <a:cubicBezTo>
                    <a:pt x="68" y="88"/>
                    <a:pt x="77" y="82"/>
                    <a:pt x="86" y="80"/>
                  </a:cubicBezTo>
                  <a:cubicBezTo>
                    <a:pt x="98" y="77"/>
                    <a:pt x="109" y="79"/>
                    <a:pt x="114" y="83"/>
                  </a:cubicBezTo>
                  <a:cubicBezTo>
                    <a:pt x="120" y="88"/>
                    <a:pt x="119" y="96"/>
                    <a:pt x="118" y="100"/>
                  </a:cubicBezTo>
                  <a:cubicBezTo>
                    <a:pt x="118" y="104"/>
                    <a:pt x="117" y="112"/>
                    <a:pt x="111" y="115"/>
                  </a:cubicBezTo>
                  <a:cubicBezTo>
                    <a:pt x="109" y="116"/>
                    <a:pt x="105" y="117"/>
                    <a:pt x="102" y="117"/>
                  </a:cubicBezTo>
                  <a:close/>
                  <a:moveTo>
                    <a:pt x="27" y="38"/>
                  </a:moveTo>
                  <a:cubicBezTo>
                    <a:pt x="0" y="214"/>
                    <a:pt x="141" y="302"/>
                    <a:pt x="141" y="302"/>
                  </a:cubicBezTo>
                  <a:cubicBezTo>
                    <a:pt x="141" y="302"/>
                    <a:pt x="282" y="214"/>
                    <a:pt x="255" y="38"/>
                  </a:cubicBezTo>
                  <a:cubicBezTo>
                    <a:pt x="180" y="0"/>
                    <a:pt x="102" y="0"/>
                    <a:pt x="27" y="3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127830" y="2924225"/>
            <a:ext cx="1406621" cy="963925"/>
            <a:chOff x="3653764" y="2033905"/>
            <a:chExt cx="1054966" cy="722944"/>
          </a:xfrm>
        </p:grpSpPr>
        <p:sp>
          <p:nvSpPr>
            <p:cNvPr id="85" name="Rounded Rectangle 84"/>
            <p:cNvSpPr>
              <a:spLocks noChangeAspect="1"/>
            </p:cNvSpPr>
            <p:nvPr/>
          </p:nvSpPr>
          <p:spPr>
            <a:xfrm>
              <a:off x="3653764" y="2033905"/>
              <a:ext cx="1054966" cy="72294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59350" y="2466132"/>
              <a:ext cx="1043796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Self</a:t>
              </a:r>
              <a:r>
                <a:rPr lang="de-DE" sz="1600" dirty="0">
                  <a:solidFill>
                    <a:schemeClr val="bg1"/>
                  </a:solidFill>
                </a:rPr>
                <a:t>-Services</a:t>
              </a:r>
            </a:p>
          </p:txBody>
        </p:sp>
        <p:sp>
          <p:nvSpPr>
            <p:cNvPr id="87" name="Freeform 86"/>
            <p:cNvSpPr>
              <a:spLocks noChangeAspect="1" noEditPoints="1"/>
            </p:cNvSpPr>
            <p:nvPr/>
          </p:nvSpPr>
          <p:spPr bwMode="auto">
            <a:xfrm>
              <a:off x="3983090" y="2098993"/>
              <a:ext cx="396314" cy="412779"/>
            </a:xfrm>
            <a:custGeom>
              <a:avLst/>
              <a:gdLst>
                <a:gd name="T0" fmla="*/ 6657 w 8541"/>
                <a:gd name="T1" fmla="*/ 8583 h 8651"/>
                <a:gd name="T2" fmla="*/ 5278 w 8541"/>
                <a:gd name="T3" fmla="*/ 7151 h 8651"/>
                <a:gd name="T4" fmla="*/ 5278 w 8541"/>
                <a:gd name="T5" fmla="*/ 6867 h 8651"/>
                <a:gd name="T6" fmla="*/ 5895 w 8541"/>
                <a:gd name="T7" fmla="*/ 6179 h 8651"/>
                <a:gd name="T8" fmla="*/ 6440 w 8541"/>
                <a:gd name="T9" fmla="*/ 4717 h 8651"/>
                <a:gd name="T10" fmla="*/ 6900 w 8541"/>
                <a:gd name="T11" fmla="*/ 3799 h 8651"/>
                <a:gd name="T12" fmla="*/ 7359 w 8541"/>
                <a:gd name="T13" fmla="*/ 4717 h 8651"/>
                <a:gd name="T14" fmla="*/ 7904 w 8541"/>
                <a:gd name="T15" fmla="*/ 6179 h 8651"/>
                <a:gd name="T16" fmla="*/ 8521 w 8541"/>
                <a:gd name="T17" fmla="*/ 6867 h 8651"/>
                <a:gd name="T18" fmla="*/ 8520 w 8541"/>
                <a:gd name="T19" fmla="*/ 7149 h 8651"/>
                <a:gd name="T20" fmla="*/ 7143 w 8541"/>
                <a:gd name="T21" fmla="*/ 8583 h 8651"/>
                <a:gd name="T22" fmla="*/ 6817 w 8541"/>
                <a:gd name="T23" fmla="*/ 8646 h 8651"/>
                <a:gd name="T24" fmla="*/ 38 w 8541"/>
                <a:gd name="T25" fmla="*/ 8055 h 8651"/>
                <a:gd name="T26" fmla="*/ 22 w 8541"/>
                <a:gd name="T27" fmla="*/ 7009 h 8651"/>
                <a:gd name="T28" fmla="*/ 38 w 8541"/>
                <a:gd name="T29" fmla="*/ 5963 h 8651"/>
                <a:gd name="T30" fmla="*/ 349 w 8541"/>
                <a:gd name="T31" fmla="*/ 5652 h 8651"/>
                <a:gd name="T32" fmla="*/ 1395 w 8541"/>
                <a:gd name="T33" fmla="*/ 5636 h 8651"/>
                <a:gd name="T34" fmla="*/ 2441 w 8541"/>
                <a:gd name="T35" fmla="*/ 5652 h 8651"/>
                <a:gd name="T36" fmla="*/ 2751 w 8541"/>
                <a:gd name="T37" fmla="*/ 5963 h 8651"/>
                <a:gd name="T38" fmla="*/ 2768 w 8541"/>
                <a:gd name="T39" fmla="*/ 7009 h 8651"/>
                <a:gd name="T40" fmla="*/ 2751 w 8541"/>
                <a:gd name="T41" fmla="*/ 8055 h 8651"/>
                <a:gd name="T42" fmla="*/ 2444 w 8541"/>
                <a:gd name="T43" fmla="*/ 8365 h 8651"/>
                <a:gd name="T44" fmla="*/ 1412 w 8541"/>
                <a:gd name="T45" fmla="*/ 8383 h 8651"/>
                <a:gd name="T46" fmla="*/ 938 w 8541"/>
                <a:gd name="T47" fmla="*/ 4713 h 8651"/>
                <a:gd name="T48" fmla="*/ 934 w 8541"/>
                <a:gd name="T49" fmla="*/ 2792 h 8651"/>
                <a:gd name="T50" fmla="*/ 658 w 8541"/>
                <a:gd name="T51" fmla="*/ 2657 h 8651"/>
                <a:gd name="T52" fmla="*/ 26 w 8541"/>
                <a:gd name="T53" fmla="*/ 1375 h 8651"/>
                <a:gd name="T54" fmla="*/ 1264 w 8541"/>
                <a:gd name="T55" fmla="*/ 135 h 8651"/>
                <a:gd name="T56" fmla="*/ 2764 w 8541"/>
                <a:gd name="T57" fmla="*/ 1635 h 8651"/>
                <a:gd name="T58" fmla="*/ 1888 w 8541"/>
                <a:gd name="T59" fmla="*/ 2780 h 8651"/>
                <a:gd name="T60" fmla="*/ 1854 w 8541"/>
                <a:gd name="T61" fmla="*/ 3753 h 8651"/>
                <a:gd name="T62" fmla="*/ 1398 w 8541"/>
                <a:gd name="T63" fmla="*/ 4716 h 8651"/>
                <a:gd name="T64" fmla="*/ 1515 w 8541"/>
                <a:gd name="T65" fmla="*/ 1947 h 8651"/>
                <a:gd name="T66" fmla="*/ 1851 w 8541"/>
                <a:gd name="T67" fmla="*/ 1504 h 8651"/>
                <a:gd name="T68" fmla="*/ 1395 w 8541"/>
                <a:gd name="T69" fmla="*/ 1047 h 8651"/>
                <a:gd name="T70" fmla="*/ 938 w 8541"/>
                <a:gd name="T71" fmla="*/ 1504 h 8651"/>
                <a:gd name="T72" fmla="*/ 1242 w 8541"/>
                <a:gd name="T73" fmla="*/ 1937 h 8651"/>
                <a:gd name="T74" fmla="*/ 6793 w 8541"/>
                <a:gd name="T75" fmla="*/ 2876 h 8651"/>
                <a:gd name="T76" fmla="*/ 6397 w 8541"/>
                <a:gd name="T77" fmla="*/ 2784 h 8651"/>
                <a:gd name="T78" fmla="*/ 5613 w 8541"/>
                <a:gd name="T79" fmla="*/ 1991 h 8651"/>
                <a:gd name="T80" fmla="*/ 4647 w 8541"/>
                <a:gd name="T81" fmla="*/ 1963 h 8651"/>
                <a:gd name="T82" fmla="*/ 3690 w 8541"/>
                <a:gd name="T83" fmla="*/ 1504 h 8651"/>
                <a:gd name="T84" fmla="*/ 4647 w 8541"/>
                <a:gd name="T85" fmla="*/ 1045 h 8651"/>
                <a:gd name="T86" fmla="*/ 5633 w 8541"/>
                <a:gd name="T87" fmla="*/ 972 h 8651"/>
                <a:gd name="T88" fmla="*/ 7848 w 8541"/>
                <a:gd name="T89" fmla="*/ 509 h 8651"/>
                <a:gd name="T90" fmla="*/ 8260 w 8541"/>
                <a:gd name="T91" fmla="*/ 1714 h 8651"/>
                <a:gd name="T92" fmla="*/ 7113 w 8541"/>
                <a:gd name="T93" fmla="*/ 2863 h 8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41" h="8651">
                  <a:moveTo>
                    <a:pt x="6817" y="8646"/>
                  </a:moveTo>
                  <a:cubicBezTo>
                    <a:pt x="6759" y="8634"/>
                    <a:pt x="6700" y="8611"/>
                    <a:pt x="6657" y="8583"/>
                  </a:cubicBezTo>
                  <a:cubicBezTo>
                    <a:pt x="6626" y="8564"/>
                    <a:pt x="6435" y="8377"/>
                    <a:pt x="5989" y="7932"/>
                  </a:cubicBezTo>
                  <a:cubicBezTo>
                    <a:pt x="5314" y="7259"/>
                    <a:pt x="5313" y="7258"/>
                    <a:pt x="5278" y="7151"/>
                  </a:cubicBezTo>
                  <a:cubicBezTo>
                    <a:pt x="5262" y="7102"/>
                    <a:pt x="5259" y="7084"/>
                    <a:pt x="5259" y="7009"/>
                  </a:cubicBezTo>
                  <a:cubicBezTo>
                    <a:pt x="5259" y="6934"/>
                    <a:pt x="5262" y="6915"/>
                    <a:pt x="5278" y="6867"/>
                  </a:cubicBezTo>
                  <a:cubicBezTo>
                    <a:pt x="5288" y="6836"/>
                    <a:pt x="5309" y="6792"/>
                    <a:pt x="5324" y="6767"/>
                  </a:cubicBezTo>
                  <a:cubicBezTo>
                    <a:pt x="5345" y="6735"/>
                    <a:pt x="5504" y="6571"/>
                    <a:pt x="5895" y="6179"/>
                  </a:cubicBezTo>
                  <a:lnTo>
                    <a:pt x="6438" y="5636"/>
                  </a:lnTo>
                  <a:lnTo>
                    <a:pt x="6440" y="4717"/>
                  </a:lnTo>
                  <a:lnTo>
                    <a:pt x="6442" y="3799"/>
                  </a:lnTo>
                  <a:lnTo>
                    <a:pt x="6900" y="3799"/>
                  </a:lnTo>
                  <a:lnTo>
                    <a:pt x="7357" y="3799"/>
                  </a:lnTo>
                  <a:lnTo>
                    <a:pt x="7359" y="4717"/>
                  </a:lnTo>
                  <a:lnTo>
                    <a:pt x="7361" y="5636"/>
                  </a:lnTo>
                  <a:lnTo>
                    <a:pt x="7904" y="6179"/>
                  </a:lnTo>
                  <a:cubicBezTo>
                    <a:pt x="8294" y="6571"/>
                    <a:pt x="8454" y="6735"/>
                    <a:pt x="8475" y="6767"/>
                  </a:cubicBezTo>
                  <a:cubicBezTo>
                    <a:pt x="8490" y="6792"/>
                    <a:pt x="8511" y="6836"/>
                    <a:pt x="8521" y="6867"/>
                  </a:cubicBezTo>
                  <a:cubicBezTo>
                    <a:pt x="8537" y="6914"/>
                    <a:pt x="8540" y="6935"/>
                    <a:pt x="8540" y="7005"/>
                  </a:cubicBezTo>
                  <a:cubicBezTo>
                    <a:pt x="8541" y="7079"/>
                    <a:pt x="8538" y="7094"/>
                    <a:pt x="8520" y="7149"/>
                  </a:cubicBezTo>
                  <a:cubicBezTo>
                    <a:pt x="8508" y="7187"/>
                    <a:pt x="8488" y="7230"/>
                    <a:pt x="8468" y="7259"/>
                  </a:cubicBezTo>
                  <a:cubicBezTo>
                    <a:pt x="8422" y="7327"/>
                    <a:pt x="7204" y="8544"/>
                    <a:pt x="7143" y="8583"/>
                  </a:cubicBezTo>
                  <a:cubicBezTo>
                    <a:pt x="7078" y="8624"/>
                    <a:pt x="6999" y="8647"/>
                    <a:pt x="6917" y="8650"/>
                  </a:cubicBezTo>
                  <a:cubicBezTo>
                    <a:pt x="6879" y="8651"/>
                    <a:pt x="6834" y="8650"/>
                    <a:pt x="6817" y="8646"/>
                  </a:cubicBezTo>
                  <a:close/>
                  <a:moveTo>
                    <a:pt x="386" y="8375"/>
                  </a:moveTo>
                  <a:cubicBezTo>
                    <a:pt x="219" y="8338"/>
                    <a:pt x="89" y="8219"/>
                    <a:pt x="38" y="8055"/>
                  </a:cubicBezTo>
                  <a:lnTo>
                    <a:pt x="22" y="8003"/>
                  </a:lnTo>
                  <a:lnTo>
                    <a:pt x="22" y="7009"/>
                  </a:lnTo>
                  <a:lnTo>
                    <a:pt x="22" y="6014"/>
                  </a:lnTo>
                  <a:lnTo>
                    <a:pt x="38" y="5963"/>
                  </a:lnTo>
                  <a:cubicBezTo>
                    <a:pt x="62" y="5885"/>
                    <a:pt x="97" y="5828"/>
                    <a:pt x="156" y="5769"/>
                  </a:cubicBezTo>
                  <a:cubicBezTo>
                    <a:pt x="214" y="5711"/>
                    <a:pt x="272" y="5676"/>
                    <a:pt x="349" y="5652"/>
                  </a:cubicBezTo>
                  <a:lnTo>
                    <a:pt x="400" y="5636"/>
                  </a:lnTo>
                  <a:lnTo>
                    <a:pt x="1395" y="5636"/>
                  </a:lnTo>
                  <a:lnTo>
                    <a:pt x="2389" y="5636"/>
                  </a:lnTo>
                  <a:lnTo>
                    <a:pt x="2441" y="5652"/>
                  </a:lnTo>
                  <a:cubicBezTo>
                    <a:pt x="2518" y="5676"/>
                    <a:pt x="2575" y="5711"/>
                    <a:pt x="2634" y="5769"/>
                  </a:cubicBezTo>
                  <a:cubicBezTo>
                    <a:pt x="2693" y="5828"/>
                    <a:pt x="2727" y="5885"/>
                    <a:pt x="2751" y="5963"/>
                  </a:cubicBezTo>
                  <a:lnTo>
                    <a:pt x="2768" y="6014"/>
                  </a:lnTo>
                  <a:lnTo>
                    <a:pt x="2768" y="7009"/>
                  </a:lnTo>
                  <a:lnTo>
                    <a:pt x="2768" y="8003"/>
                  </a:lnTo>
                  <a:lnTo>
                    <a:pt x="2751" y="8055"/>
                  </a:lnTo>
                  <a:cubicBezTo>
                    <a:pt x="2727" y="8132"/>
                    <a:pt x="2693" y="8189"/>
                    <a:pt x="2634" y="8248"/>
                  </a:cubicBezTo>
                  <a:cubicBezTo>
                    <a:pt x="2577" y="8305"/>
                    <a:pt x="2520" y="8340"/>
                    <a:pt x="2444" y="8365"/>
                  </a:cubicBezTo>
                  <a:lnTo>
                    <a:pt x="2396" y="8381"/>
                  </a:lnTo>
                  <a:lnTo>
                    <a:pt x="1412" y="8383"/>
                  </a:lnTo>
                  <a:cubicBezTo>
                    <a:pt x="610" y="8384"/>
                    <a:pt x="420" y="8382"/>
                    <a:pt x="386" y="8375"/>
                  </a:cubicBezTo>
                  <a:close/>
                  <a:moveTo>
                    <a:pt x="938" y="4713"/>
                  </a:moveTo>
                  <a:cubicBezTo>
                    <a:pt x="936" y="4710"/>
                    <a:pt x="934" y="4277"/>
                    <a:pt x="934" y="3750"/>
                  </a:cubicBezTo>
                  <a:lnTo>
                    <a:pt x="934" y="2792"/>
                  </a:lnTo>
                  <a:lnTo>
                    <a:pt x="901" y="2780"/>
                  </a:lnTo>
                  <a:cubicBezTo>
                    <a:pt x="849" y="2761"/>
                    <a:pt x="715" y="2693"/>
                    <a:pt x="658" y="2657"/>
                  </a:cubicBezTo>
                  <a:cubicBezTo>
                    <a:pt x="444" y="2520"/>
                    <a:pt x="267" y="2321"/>
                    <a:pt x="155" y="2092"/>
                  </a:cubicBezTo>
                  <a:cubicBezTo>
                    <a:pt x="47" y="1869"/>
                    <a:pt x="0" y="1611"/>
                    <a:pt x="26" y="1375"/>
                  </a:cubicBezTo>
                  <a:cubicBezTo>
                    <a:pt x="68" y="981"/>
                    <a:pt x="264" y="635"/>
                    <a:pt x="579" y="400"/>
                  </a:cubicBezTo>
                  <a:cubicBezTo>
                    <a:pt x="777" y="253"/>
                    <a:pt x="1016" y="160"/>
                    <a:pt x="1264" y="135"/>
                  </a:cubicBezTo>
                  <a:cubicBezTo>
                    <a:pt x="1660" y="94"/>
                    <a:pt x="2075" y="244"/>
                    <a:pt x="2365" y="534"/>
                  </a:cubicBezTo>
                  <a:cubicBezTo>
                    <a:pt x="2654" y="823"/>
                    <a:pt x="2805" y="1239"/>
                    <a:pt x="2764" y="1635"/>
                  </a:cubicBezTo>
                  <a:cubicBezTo>
                    <a:pt x="2721" y="2052"/>
                    <a:pt x="2487" y="2428"/>
                    <a:pt x="2131" y="2657"/>
                  </a:cubicBezTo>
                  <a:cubicBezTo>
                    <a:pt x="2075" y="2692"/>
                    <a:pt x="1941" y="2761"/>
                    <a:pt x="1888" y="2780"/>
                  </a:cubicBezTo>
                  <a:lnTo>
                    <a:pt x="1856" y="2792"/>
                  </a:lnTo>
                  <a:lnTo>
                    <a:pt x="1854" y="3753"/>
                  </a:lnTo>
                  <a:lnTo>
                    <a:pt x="1852" y="4714"/>
                  </a:lnTo>
                  <a:lnTo>
                    <a:pt x="1398" y="4716"/>
                  </a:lnTo>
                  <a:cubicBezTo>
                    <a:pt x="1148" y="4717"/>
                    <a:pt x="941" y="4715"/>
                    <a:pt x="938" y="4713"/>
                  </a:cubicBezTo>
                  <a:close/>
                  <a:moveTo>
                    <a:pt x="1515" y="1947"/>
                  </a:moveTo>
                  <a:cubicBezTo>
                    <a:pt x="1594" y="1927"/>
                    <a:pt x="1655" y="1891"/>
                    <a:pt x="1718" y="1827"/>
                  </a:cubicBezTo>
                  <a:cubicBezTo>
                    <a:pt x="1812" y="1734"/>
                    <a:pt x="1851" y="1639"/>
                    <a:pt x="1851" y="1504"/>
                  </a:cubicBezTo>
                  <a:cubicBezTo>
                    <a:pt x="1851" y="1369"/>
                    <a:pt x="1812" y="1274"/>
                    <a:pt x="1718" y="1180"/>
                  </a:cubicBezTo>
                  <a:cubicBezTo>
                    <a:pt x="1625" y="1087"/>
                    <a:pt x="1530" y="1048"/>
                    <a:pt x="1395" y="1047"/>
                  </a:cubicBezTo>
                  <a:cubicBezTo>
                    <a:pt x="1260" y="1047"/>
                    <a:pt x="1165" y="1086"/>
                    <a:pt x="1071" y="1180"/>
                  </a:cubicBezTo>
                  <a:cubicBezTo>
                    <a:pt x="977" y="1274"/>
                    <a:pt x="938" y="1369"/>
                    <a:pt x="938" y="1504"/>
                  </a:cubicBezTo>
                  <a:cubicBezTo>
                    <a:pt x="938" y="1637"/>
                    <a:pt x="977" y="1733"/>
                    <a:pt x="1068" y="1824"/>
                  </a:cubicBezTo>
                  <a:cubicBezTo>
                    <a:pt x="1127" y="1884"/>
                    <a:pt x="1173" y="1914"/>
                    <a:pt x="1242" y="1937"/>
                  </a:cubicBezTo>
                  <a:cubicBezTo>
                    <a:pt x="1329" y="1966"/>
                    <a:pt x="1426" y="1970"/>
                    <a:pt x="1515" y="1947"/>
                  </a:cubicBezTo>
                  <a:close/>
                  <a:moveTo>
                    <a:pt x="6793" y="2876"/>
                  </a:moveTo>
                  <a:cubicBezTo>
                    <a:pt x="6782" y="2875"/>
                    <a:pt x="6744" y="2870"/>
                    <a:pt x="6710" y="2866"/>
                  </a:cubicBezTo>
                  <a:cubicBezTo>
                    <a:pt x="6626" y="2855"/>
                    <a:pt x="6483" y="2818"/>
                    <a:pt x="6397" y="2784"/>
                  </a:cubicBezTo>
                  <a:cubicBezTo>
                    <a:pt x="6066" y="2653"/>
                    <a:pt x="5797" y="2398"/>
                    <a:pt x="5648" y="2074"/>
                  </a:cubicBezTo>
                  <a:cubicBezTo>
                    <a:pt x="5634" y="2042"/>
                    <a:pt x="5618" y="2005"/>
                    <a:pt x="5613" y="1991"/>
                  </a:cubicBezTo>
                  <a:lnTo>
                    <a:pt x="5605" y="1965"/>
                  </a:lnTo>
                  <a:lnTo>
                    <a:pt x="4647" y="1963"/>
                  </a:lnTo>
                  <a:lnTo>
                    <a:pt x="3690" y="1961"/>
                  </a:lnTo>
                  <a:lnTo>
                    <a:pt x="3690" y="1504"/>
                  </a:lnTo>
                  <a:lnTo>
                    <a:pt x="3690" y="1046"/>
                  </a:lnTo>
                  <a:lnTo>
                    <a:pt x="4647" y="1045"/>
                  </a:lnTo>
                  <a:lnTo>
                    <a:pt x="5604" y="1043"/>
                  </a:lnTo>
                  <a:lnTo>
                    <a:pt x="5633" y="972"/>
                  </a:lnTo>
                  <a:cubicBezTo>
                    <a:pt x="5721" y="766"/>
                    <a:pt x="5846" y="595"/>
                    <a:pt x="6014" y="454"/>
                  </a:cubicBezTo>
                  <a:cubicBezTo>
                    <a:pt x="6553" y="0"/>
                    <a:pt x="7340" y="24"/>
                    <a:pt x="7848" y="509"/>
                  </a:cubicBezTo>
                  <a:cubicBezTo>
                    <a:pt x="8070" y="721"/>
                    <a:pt x="8206" y="981"/>
                    <a:pt x="8260" y="1294"/>
                  </a:cubicBezTo>
                  <a:cubicBezTo>
                    <a:pt x="8276" y="1389"/>
                    <a:pt x="8276" y="1618"/>
                    <a:pt x="8260" y="1714"/>
                  </a:cubicBezTo>
                  <a:cubicBezTo>
                    <a:pt x="8206" y="2026"/>
                    <a:pt x="8069" y="2287"/>
                    <a:pt x="7848" y="2499"/>
                  </a:cubicBezTo>
                  <a:cubicBezTo>
                    <a:pt x="7644" y="2693"/>
                    <a:pt x="7396" y="2816"/>
                    <a:pt x="7113" y="2863"/>
                  </a:cubicBezTo>
                  <a:cubicBezTo>
                    <a:pt x="7050" y="2873"/>
                    <a:pt x="6836" y="2882"/>
                    <a:pt x="6793" y="28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144572" y="2924225"/>
            <a:ext cx="1406621" cy="963925"/>
            <a:chOff x="3653764" y="2033905"/>
            <a:chExt cx="1054966" cy="722944"/>
          </a:xfrm>
        </p:grpSpPr>
        <p:sp>
          <p:nvSpPr>
            <p:cNvPr id="90" name="Rounded Rectangle 89"/>
            <p:cNvSpPr>
              <a:spLocks noChangeAspect="1"/>
            </p:cNvSpPr>
            <p:nvPr/>
          </p:nvSpPr>
          <p:spPr>
            <a:xfrm>
              <a:off x="3653764" y="2033905"/>
              <a:ext cx="1054966" cy="72294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659350" y="2466132"/>
              <a:ext cx="1043796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Self</a:t>
              </a:r>
              <a:r>
                <a:rPr lang="de-DE" sz="1600" dirty="0">
                  <a:solidFill>
                    <a:schemeClr val="bg1"/>
                  </a:solidFill>
                </a:rPr>
                <a:t>-Services</a:t>
              </a:r>
            </a:p>
          </p:txBody>
        </p:sp>
        <p:sp>
          <p:nvSpPr>
            <p:cNvPr id="92" name="Freeform 91"/>
            <p:cNvSpPr>
              <a:spLocks noChangeAspect="1" noEditPoints="1"/>
            </p:cNvSpPr>
            <p:nvPr/>
          </p:nvSpPr>
          <p:spPr bwMode="auto">
            <a:xfrm>
              <a:off x="3983090" y="2098993"/>
              <a:ext cx="396314" cy="412779"/>
            </a:xfrm>
            <a:custGeom>
              <a:avLst/>
              <a:gdLst>
                <a:gd name="T0" fmla="*/ 6657 w 8541"/>
                <a:gd name="T1" fmla="*/ 8583 h 8651"/>
                <a:gd name="T2" fmla="*/ 5278 w 8541"/>
                <a:gd name="T3" fmla="*/ 7151 h 8651"/>
                <a:gd name="T4" fmla="*/ 5278 w 8541"/>
                <a:gd name="T5" fmla="*/ 6867 h 8651"/>
                <a:gd name="T6" fmla="*/ 5895 w 8541"/>
                <a:gd name="T7" fmla="*/ 6179 h 8651"/>
                <a:gd name="T8" fmla="*/ 6440 w 8541"/>
                <a:gd name="T9" fmla="*/ 4717 h 8651"/>
                <a:gd name="T10" fmla="*/ 6900 w 8541"/>
                <a:gd name="T11" fmla="*/ 3799 h 8651"/>
                <a:gd name="T12" fmla="*/ 7359 w 8541"/>
                <a:gd name="T13" fmla="*/ 4717 h 8651"/>
                <a:gd name="T14" fmla="*/ 7904 w 8541"/>
                <a:gd name="T15" fmla="*/ 6179 h 8651"/>
                <a:gd name="T16" fmla="*/ 8521 w 8541"/>
                <a:gd name="T17" fmla="*/ 6867 h 8651"/>
                <a:gd name="T18" fmla="*/ 8520 w 8541"/>
                <a:gd name="T19" fmla="*/ 7149 h 8651"/>
                <a:gd name="T20" fmla="*/ 7143 w 8541"/>
                <a:gd name="T21" fmla="*/ 8583 h 8651"/>
                <a:gd name="T22" fmla="*/ 6817 w 8541"/>
                <a:gd name="T23" fmla="*/ 8646 h 8651"/>
                <a:gd name="T24" fmla="*/ 38 w 8541"/>
                <a:gd name="T25" fmla="*/ 8055 h 8651"/>
                <a:gd name="T26" fmla="*/ 22 w 8541"/>
                <a:gd name="T27" fmla="*/ 7009 h 8651"/>
                <a:gd name="T28" fmla="*/ 38 w 8541"/>
                <a:gd name="T29" fmla="*/ 5963 h 8651"/>
                <a:gd name="T30" fmla="*/ 349 w 8541"/>
                <a:gd name="T31" fmla="*/ 5652 h 8651"/>
                <a:gd name="T32" fmla="*/ 1395 w 8541"/>
                <a:gd name="T33" fmla="*/ 5636 h 8651"/>
                <a:gd name="T34" fmla="*/ 2441 w 8541"/>
                <a:gd name="T35" fmla="*/ 5652 h 8651"/>
                <a:gd name="T36" fmla="*/ 2751 w 8541"/>
                <a:gd name="T37" fmla="*/ 5963 h 8651"/>
                <a:gd name="T38" fmla="*/ 2768 w 8541"/>
                <a:gd name="T39" fmla="*/ 7009 h 8651"/>
                <a:gd name="T40" fmla="*/ 2751 w 8541"/>
                <a:gd name="T41" fmla="*/ 8055 h 8651"/>
                <a:gd name="T42" fmla="*/ 2444 w 8541"/>
                <a:gd name="T43" fmla="*/ 8365 h 8651"/>
                <a:gd name="T44" fmla="*/ 1412 w 8541"/>
                <a:gd name="T45" fmla="*/ 8383 h 8651"/>
                <a:gd name="T46" fmla="*/ 938 w 8541"/>
                <a:gd name="T47" fmla="*/ 4713 h 8651"/>
                <a:gd name="T48" fmla="*/ 934 w 8541"/>
                <a:gd name="T49" fmla="*/ 2792 h 8651"/>
                <a:gd name="T50" fmla="*/ 658 w 8541"/>
                <a:gd name="T51" fmla="*/ 2657 h 8651"/>
                <a:gd name="T52" fmla="*/ 26 w 8541"/>
                <a:gd name="T53" fmla="*/ 1375 h 8651"/>
                <a:gd name="T54" fmla="*/ 1264 w 8541"/>
                <a:gd name="T55" fmla="*/ 135 h 8651"/>
                <a:gd name="T56" fmla="*/ 2764 w 8541"/>
                <a:gd name="T57" fmla="*/ 1635 h 8651"/>
                <a:gd name="T58" fmla="*/ 1888 w 8541"/>
                <a:gd name="T59" fmla="*/ 2780 h 8651"/>
                <a:gd name="T60" fmla="*/ 1854 w 8541"/>
                <a:gd name="T61" fmla="*/ 3753 h 8651"/>
                <a:gd name="T62" fmla="*/ 1398 w 8541"/>
                <a:gd name="T63" fmla="*/ 4716 h 8651"/>
                <a:gd name="T64" fmla="*/ 1515 w 8541"/>
                <a:gd name="T65" fmla="*/ 1947 h 8651"/>
                <a:gd name="T66" fmla="*/ 1851 w 8541"/>
                <a:gd name="T67" fmla="*/ 1504 h 8651"/>
                <a:gd name="T68" fmla="*/ 1395 w 8541"/>
                <a:gd name="T69" fmla="*/ 1047 h 8651"/>
                <a:gd name="T70" fmla="*/ 938 w 8541"/>
                <a:gd name="T71" fmla="*/ 1504 h 8651"/>
                <a:gd name="T72" fmla="*/ 1242 w 8541"/>
                <a:gd name="T73" fmla="*/ 1937 h 8651"/>
                <a:gd name="T74" fmla="*/ 6793 w 8541"/>
                <a:gd name="T75" fmla="*/ 2876 h 8651"/>
                <a:gd name="T76" fmla="*/ 6397 w 8541"/>
                <a:gd name="T77" fmla="*/ 2784 h 8651"/>
                <a:gd name="T78" fmla="*/ 5613 w 8541"/>
                <a:gd name="T79" fmla="*/ 1991 h 8651"/>
                <a:gd name="T80" fmla="*/ 4647 w 8541"/>
                <a:gd name="T81" fmla="*/ 1963 h 8651"/>
                <a:gd name="T82" fmla="*/ 3690 w 8541"/>
                <a:gd name="T83" fmla="*/ 1504 h 8651"/>
                <a:gd name="T84" fmla="*/ 4647 w 8541"/>
                <a:gd name="T85" fmla="*/ 1045 h 8651"/>
                <a:gd name="T86" fmla="*/ 5633 w 8541"/>
                <a:gd name="T87" fmla="*/ 972 h 8651"/>
                <a:gd name="T88" fmla="*/ 7848 w 8541"/>
                <a:gd name="T89" fmla="*/ 509 h 8651"/>
                <a:gd name="T90" fmla="*/ 8260 w 8541"/>
                <a:gd name="T91" fmla="*/ 1714 h 8651"/>
                <a:gd name="T92" fmla="*/ 7113 w 8541"/>
                <a:gd name="T93" fmla="*/ 2863 h 8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41" h="8651">
                  <a:moveTo>
                    <a:pt x="6817" y="8646"/>
                  </a:moveTo>
                  <a:cubicBezTo>
                    <a:pt x="6759" y="8634"/>
                    <a:pt x="6700" y="8611"/>
                    <a:pt x="6657" y="8583"/>
                  </a:cubicBezTo>
                  <a:cubicBezTo>
                    <a:pt x="6626" y="8564"/>
                    <a:pt x="6435" y="8377"/>
                    <a:pt x="5989" y="7932"/>
                  </a:cubicBezTo>
                  <a:cubicBezTo>
                    <a:pt x="5314" y="7259"/>
                    <a:pt x="5313" y="7258"/>
                    <a:pt x="5278" y="7151"/>
                  </a:cubicBezTo>
                  <a:cubicBezTo>
                    <a:pt x="5262" y="7102"/>
                    <a:pt x="5259" y="7084"/>
                    <a:pt x="5259" y="7009"/>
                  </a:cubicBezTo>
                  <a:cubicBezTo>
                    <a:pt x="5259" y="6934"/>
                    <a:pt x="5262" y="6915"/>
                    <a:pt x="5278" y="6867"/>
                  </a:cubicBezTo>
                  <a:cubicBezTo>
                    <a:pt x="5288" y="6836"/>
                    <a:pt x="5309" y="6792"/>
                    <a:pt x="5324" y="6767"/>
                  </a:cubicBezTo>
                  <a:cubicBezTo>
                    <a:pt x="5345" y="6735"/>
                    <a:pt x="5504" y="6571"/>
                    <a:pt x="5895" y="6179"/>
                  </a:cubicBezTo>
                  <a:lnTo>
                    <a:pt x="6438" y="5636"/>
                  </a:lnTo>
                  <a:lnTo>
                    <a:pt x="6440" y="4717"/>
                  </a:lnTo>
                  <a:lnTo>
                    <a:pt x="6442" y="3799"/>
                  </a:lnTo>
                  <a:lnTo>
                    <a:pt x="6900" y="3799"/>
                  </a:lnTo>
                  <a:lnTo>
                    <a:pt x="7357" y="3799"/>
                  </a:lnTo>
                  <a:lnTo>
                    <a:pt x="7359" y="4717"/>
                  </a:lnTo>
                  <a:lnTo>
                    <a:pt x="7361" y="5636"/>
                  </a:lnTo>
                  <a:lnTo>
                    <a:pt x="7904" y="6179"/>
                  </a:lnTo>
                  <a:cubicBezTo>
                    <a:pt x="8294" y="6571"/>
                    <a:pt x="8454" y="6735"/>
                    <a:pt x="8475" y="6767"/>
                  </a:cubicBezTo>
                  <a:cubicBezTo>
                    <a:pt x="8490" y="6792"/>
                    <a:pt x="8511" y="6836"/>
                    <a:pt x="8521" y="6867"/>
                  </a:cubicBezTo>
                  <a:cubicBezTo>
                    <a:pt x="8537" y="6914"/>
                    <a:pt x="8540" y="6935"/>
                    <a:pt x="8540" y="7005"/>
                  </a:cubicBezTo>
                  <a:cubicBezTo>
                    <a:pt x="8541" y="7079"/>
                    <a:pt x="8538" y="7094"/>
                    <a:pt x="8520" y="7149"/>
                  </a:cubicBezTo>
                  <a:cubicBezTo>
                    <a:pt x="8508" y="7187"/>
                    <a:pt x="8488" y="7230"/>
                    <a:pt x="8468" y="7259"/>
                  </a:cubicBezTo>
                  <a:cubicBezTo>
                    <a:pt x="8422" y="7327"/>
                    <a:pt x="7204" y="8544"/>
                    <a:pt x="7143" y="8583"/>
                  </a:cubicBezTo>
                  <a:cubicBezTo>
                    <a:pt x="7078" y="8624"/>
                    <a:pt x="6999" y="8647"/>
                    <a:pt x="6917" y="8650"/>
                  </a:cubicBezTo>
                  <a:cubicBezTo>
                    <a:pt x="6879" y="8651"/>
                    <a:pt x="6834" y="8650"/>
                    <a:pt x="6817" y="8646"/>
                  </a:cubicBezTo>
                  <a:close/>
                  <a:moveTo>
                    <a:pt x="386" y="8375"/>
                  </a:moveTo>
                  <a:cubicBezTo>
                    <a:pt x="219" y="8338"/>
                    <a:pt x="89" y="8219"/>
                    <a:pt x="38" y="8055"/>
                  </a:cubicBezTo>
                  <a:lnTo>
                    <a:pt x="22" y="8003"/>
                  </a:lnTo>
                  <a:lnTo>
                    <a:pt x="22" y="7009"/>
                  </a:lnTo>
                  <a:lnTo>
                    <a:pt x="22" y="6014"/>
                  </a:lnTo>
                  <a:lnTo>
                    <a:pt x="38" y="5963"/>
                  </a:lnTo>
                  <a:cubicBezTo>
                    <a:pt x="62" y="5885"/>
                    <a:pt x="97" y="5828"/>
                    <a:pt x="156" y="5769"/>
                  </a:cubicBezTo>
                  <a:cubicBezTo>
                    <a:pt x="214" y="5711"/>
                    <a:pt x="272" y="5676"/>
                    <a:pt x="349" y="5652"/>
                  </a:cubicBezTo>
                  <a:lnTo>
                    <a:pt x="400" y="5636"/>
                  </a:lnTo>
                  <a:lnTo>
                    <a:pt x="1395" y="5636"/>
                  </a:lnTo>
                  <a:lnTo>
                    <a:pt x="2389" y="5636"/>
                  </a:lnTo>
                  <a:lnTo>
                    <a:pt x="2441" y="5652"/>
                  </a:lnTo>
                  <a:cubicBezTo>
                    <a:pt x="2518" y="5676"/>
                    <a:pt x="2575" y="5711"/>
                    <a:pt x="2634" y="5769"/>
                  </a:cubicBezTo>
                  <a:cubicBezTo>
                    <a:pt x="2693" y="5828"/>
                    <a:pt x="2727" y="5885"/>
                    <a:pt x="2751" y="5963"/>
                  </a:cubicBezTo>
                  <a:lnTo>
                    <a:pt x="2768" y="6014"/>
                  </a:lnTo>
                  <a:lnTo>
                    <a:pt x="2768" y="7009"/>
                  </a:lnTo>
                  <a:lnTo>
                    <a:pt x="2768" y="8003"/>
                  </a:lnTo>
                  <a:lnTo>
                    <a:pt x="2751" y="8055"/>
                  </a:lnTo>
                  <a:cubicBezTo>
                    <a:pt x="2727" y="8132"/>
                    <a:pt x="2693" y="8189"/>
                    <a:pt x="2634" y="8248"/>
                  </a:cubicBezTo>
                  <a:cubicBezTo>
                    <a:pt x="2577" y="8305"/>
                    <a:pt x="2520" y="8340"/>
                    <a:pt x="2444" y="8365"/>
                  </a:cubicBezTo>
                  <a:lnTo>
                    <a:pt x="2396" y="8381"/>
                  </a:lnTo>
                  <a:lnTo>
                    <a:pt x="1412" y="8383"/>
                  </a:lnTo>
                  <a:cubicBezTo>
                    <a:pt x="610" y="8384"/>
                    <a:pt x="420" y="8382"/>
                    <a:pt x="386" y="8375"/>
                  </a:cubicBezTo>
                  <a:close/>
                  <a:moveTo>
                    <a:pt x="938" y="4713"/>
                  </a:moveTo>
                  <a:cubicBezTo>
                    <a:pt x="936" y="4710"/>
                    <a:pt x="934" y="4277"/>
                    <a:pt x="934" y="3750"/>
                  </a:cubicBezTo>
                  <a:lnTo>
                    <a:pt x="934" y="2792"/>
                  </a:lnTo>
                  <a:lnTo>
                    <a:pt x="901" y="2780"/>
                  </a:lnTo>
                  <a:cubicBezTo>
                    <a:pt x="849" y="2761"/>
                    <a:pt x="715" y="2693"/>
                    <a:pt x="658" y="2657"/>
                  </a:cubicBezTo>
                  <a:cubicBezTo>
                    <a:pt x="444" y="2520"/>
                    <a:pt x="267" y="2321"/>
                    <a:pt x="155" y="2092"/>
                  </a:cubicBezTo>
                  <a:cubicBezTo>
                    <a:pt x="47" y="1869"/>
                    <a:pt x="0" y="1611"/>
                    <a:pt x="26" y="1375"/>
                  </a:cubicBezTo>
                  <a:cubicBezTo>
                    <a:pt x="68" y="981"/>
                    <a:pt x="264" y="635"/>
                    <a:pt x="579" y="400"/>
                  </a:cubicBezTo>
                  <a:cubicBezTo>
                    <a:pt x="777" y="253"/>
                    <a:pt x="1016" y="160"/>
                    <a:pt x="1264" y="135"/>
                  </a:cubicBezTo>
                  <a:cubicBezTo>
                    <a:pt x="1660" y="94"/>
                    <a:pt x="2075" y="244"/>
                    <a:pt x="2365" y="534"/>
                  </a:cubicBezTo>
                  <a:cubicBezTo>
                    <a:pt x="2654" y="823"/>
                    <a:pt x="2805" y="1239"/>
                    <a:pt x="2764" y="1635"/>
                  </a:cubicBezTo>
                  <a:cubicBezTo>
                    <a:pt x="2721" y="2052"/>
                    <a:pt x="2487" y="2428"/>
                    <a:pt x="2131" y="2657"/>
                  </a:cubicBezTo>
                  <a:cubicBezTo>
                    <a:pt x="2075" y="2692"/>
                    <a:pt x="1941" y="2761"/>
                    <a:pt x="1888" y="2780"/>
                  </a:cubicBezTo>
                  <a:lnTo>
                    <a:pt x="1856" y="2792"/>
                  </a:lnTo>
                  <a:lnTo>
                    <a:pt x="1854" y="3753"/>
                  </a:lnTo>
                  <a:lnTo>
                    <a:pt x="1852" y="4714"/>
                  </a:lnTo>
                  <a:lnTo>
                    <a:pt x="1398" y="4716"/>
                  </a:lnTo>
                  <a:cubicBezTo>
                    <a:pt x="1148" y="4717"/>
                    <a:pt x="941" y="4715"/>
                    <a:pt x="938" y="4713"/>
                  </a:cubicBezTo>
                  <a:close/>
                  <a:moveTo>
                    <a:pt x="1515" y="1947"/>
                  </a:moveTo>
                  <a:cubicBezTo>
                    <a:pt x="1594" y="1927"/>
                    <a:pt x="1655" y="1891"/>
                    <a:pt x="1718" y="1827"/>
                  </a:cubicBezTo>
                  <a:cubicBezTo>
                    <a:pt x="1812" y="1734"/>
                    <a:pt x="1851" y="1639"/>
                    <a:pt x="1851" y="1504"/>
                  </a:cubicBezTo>
                  <a:cubicBezTo>
                    <a:pt x="1851" y="1369"/>
                    <a:pt x="1812" y="1274"/>
                    <a:pt x="1718" y="1180"/>
                  </a:cubicBezTo>
                  <a:cubicBezTo>
                    <a:pt x="1625" y="1087"/>
                    <a:pt x="1530" y="1048"/>
                    <a:pt x="1395" y="1047"/>
                  </a:cubicBezTo>
                  <a:cubicBezTo>
                    <a:pt x="1260" y="1047"/>
                    <a:pt x="1165" y="1086"/>
                    <a:pt x="1071" y="1180"/>
                  </a:cubicBezTo>
                  <a:cubicBezTo>
                    <a:pt x="977" y="1274"/>
                    <a:pt x="938" y="1369"/>
                    <a:pt x="938" y="1504"/>
                  </a:cubicBezTo>
                  <a:cubicBezTo>
                    <a:pt x="938" y="1637"/>
                    <a:pt x="977" y="1733"/>
                    <a:pt x="1068" y="1824"/>
                  </a:cubicBezTo>
                  <a:cubicBezTo>
                    <a:pt x="1127" y="1884"/>
                    <a:pt x="1173" y="1914"/>
                    <a:pt x="1242" y="1937"/>
                  </a:cubicBezTo>
                  <a:cubicBezTo>
                    <a:pt x="1329" y="1966"/>
                    <a:pt x="1426" y="1970"/>
                    <a:pt x="1515" y="1947"/>
                  </a:cubicBezTo>
                  <a:close/>
                  <a:moveTo>
                    <a:pt x="6793" y="2876"/>
                  </a:moveTo>
                  <a:cubicBezTo>
                    <a:pt x="6782" y="2875"/>
                    <a:pt x="6744" y="2870"/>
                    <a:pt x="6710" y="2866"/>
                  </a:cubicBezTo>
                  <a:cubicBezTo>
                    <a:pt x="6626" y="2855"/>
                    <a:pt x="6483" y="2818"/>
                    <a:pt x="6397" y="2784"/>
                  </a:cubicBezTo>
                  <a:cubicBezTo>
                    <a:pt x="6066" y="2653"/>
                    <a:pt x="5797" y="2398"/>
                    <a:pt x="5648" y="2074"/>
                  </a:cubicBezTo>
                  <a:cubicBezTo>
                    <a:pt x="5634" y="2042"/>
                    <a:pt x="5618" y="2005"/>
                    <a:pt x="5613" y="1991"/>
                  </a:cubicBezTo>
                  <a:lnTo>
                    <a:pt x="5605" y="1965"/>
                  </a:lnTo>
                  <a:lnTo>
                    <a:pt x="4647" y="1963"/>
                  </a:lnTo>
                  <a:lnTo>
                    <a:pt x="3690" y="1961"/>
                  </a:lnTo>
                  <a:lnTo>
                    <a:pt x="3690" y="1504"/>
                  </a:lnTo>
                  <a:lnTo>
                    <a:pt x="3690" y="1046"/>
                  </a:lnTo>
                  <a:lnTo>
                    <a:pt x="4647" y="1045"/>
                  </a:lnTo>
                  <a:lnTo>
                    <a:pt x="5604" y="1043"/>
                  </a:lnTo>
                  <a:lnTo>
                    <a:pt x="5633" y="972"/>
                  </a:lnTo>
                  <a:cubicBezTo>
                    <a:pt x="5721" y="766"/>
                    <a:pt x="5846" y="595"/>
                    <a:pt x="6014" y="454"/>
                  </a:cubicBezTo>
                  <a:cubicBezTo>
                    <a:pt x="6553" y="0"/>
                    <a:pt x="7340" y="24"/>
                    <a:pt x="7848" y="509"/>
                  </a:cubicBezTo>
                  <a:cubicBezTo>
                    <a:pt x="8070" y="721"/>
                    <a:pt x="8206" y="981"/>
                    <a:pt x="8260" y="1294"/>
                  </a:cubicBezTo>
                  <a:cubicBezTo>
                    <a:pt x="8276" y="1389"/>
                    <a:pt x="8276" y="1618"/>
                    <a:pt x="8260" y="1714"/>
                  </a:cubicBezTo>
                  <a:cubicBezTo>
                    <a:pt x="8206" y="2026"/>
                    <a:pt x="8069" y="2287"/>
                    <a:pt x="7848" y="2499"/>
                  </a:cubicBezTo>
                  <a:cubicBezTo>
                    <a:pt x="7644" y="2693"/>
                    <a:pt x="7396" y="2816"/>
                    <a:pt x="7113" y="2863"/>
                  </a:cubicBezTo>
                  <a:cubicBezTo>
                    <a:pt x="7050" y="2873"/>
                    <a:pt x="6836" y="2882"/>
                    <a:pt x="6793" y="28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089595" y="1889906"/>
            <a:ext cx="1483099" cy="963925"/>
            <a:chOff x="5384827" y="1266164"/>
            <a:chExt cx="1112324" cy="722944"/>
          </a:xfrm>
        </p:grpSpPr>
        <p:sp>
          <p:nvSpPr>
            <p:cNvPr id="94" name="Rounded Rectangle 93"/>
            <p:cNvSpPr>
              <a:spLocks noChangeAspect="1"/>
            </p:cNvSpPr>
            <p:nvPr/>
          </p:nvSpPr>
          <p:spPr>
            <a:xfrm>
              <a:off x="5413505" y="1266164"/>
              <a:ext cx="1054966" cy="72294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384827" y="1734137"/>
              <a:ext cx="1112324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Recertification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96" name="Freeform 95"/>
            <p:cNvSpPr>
              <a:spLocks noChangeAspect="1" noEditPoints="1"/>
            </p:cNvSpPr>
            <p:nvPr/>
          </p:nvSpPr>
          <p:spPr bwMode="auto">
            <a:xfrm>
              <a:off x="5727266" y="1348657"/>
              <a:ext cx="427445" cy="427445"/>
            </a:xfrm>
            <a:custGeom>
              <a:avLst/>
              <a:gdLst>
                <a:gd name="T0" fmla="*/ 240 w 266"/>
                <a:gd name="T1" fmla="*/ 186 h 266"/>
                <a:gd name="T2" fmla="*/ 240 w 266"/>
                <a:gd name="T3" fmla="*/ 106 h 266"/>
                <a:gd name="T4" fmla="*/ 266 w 266"/>
                <a:gd name="T5" fmla="*/ 106 h 266"/>
                <a:gd name="T6" fmla="*/ 266 w 266"/>
                <a:gd name="T7" fmla="*/ 186 h 266"/>
                <a:gd name="T8" fmla="*/ 240 w 266"/>
                <a:gd name="T9" fmla="*/ 213 h 266"/>
                <a:gd name="T10" fmla="*/ 80 w 266"/>
                <a:gd name="T11" fmla="*/ 213 h 266"/>
                <a:gd name="T12" fmla="*/ 53 w 266"/>
                <a:gd name="T13" fmla="*/ 186 h 266"/>
                <a:gd name="T14" fmla="*/ 53 w 266"/>
                <a:gd name="T15" fmla="*/ 26 h 266"/>
                <a:gd name="T16" fmla="*/ 80 w 266"/>
                <a:gd name="T17" fmla="*/ 0 h 266"/>
                <a:gd name="T18" fmla="*/ 186 w 266"/>
                <a:gd name="T19" fmla="*/ 0 h 266"/>
                <a:gd name="T20" fmla="*/ 186 w 266"/>
                <a:gd name="T21" fmla="*/ 26 h 266"/>
                <a:gd name="T22" fmla="*/ 80 w 266"/>
                <a:gd name="T23" fmla="*/ 26 h 266"/>
                <a:gd name="T24" fmla="*/ 80 w 266"/>
                <a:gd name="T25" fmla="*/ 186 h 266"/>
                <a:gd name="T26" fmla="*/ 240 w 266"/>
                <a:gd name="T27" fmla="*/ 186 h 266"/>
                <a:gd name="T28" fmla="*/ 118 w 266"/>
                <a:gd name="T29" fmla="*/ 67 h 266"/>
                <a:gd name="T30" fmla="*/ 160 w 266"/>
                <a:gd name="T31" fmla="*/ 109 h 266"/>
                <a:gd name="T32" fmla="*/ 248 w 266"/>
                <a:gd name="T33" fmla="*/ 21 h 266"/>
                <a:gd name="T34" fmla="*/ 266 w 266"/>
                <a:gd name="T35" fmla="*/ 40 h 266"/>
                <a:gd name="T36" fmla="*/ 160 w 266"/>
                <a:gd name="T37" fmla="*/ 146 h 266"/>
                <a:gd name="T38" fmla="*/ 100 w 266"/>
                <a:gd name="T39" fmla="*/ 86 h 266"/>
                <a:gd name="T40" fmla="*/ 118 w 266"/>
                <a:gd name="T41" fmla="*/ 67 h 266"/>
                <a:gd name="T42" fmla="*/ 186 w 266"/>
                <a:gd name="T43" fmla="*/ 240 h 266"/>
                <a:gd name="T44" fmla="*/ 186 w 266"/>
                <a:gd name="T45" fmla="*/ 266 h 266"/>
                <a:gd name="T46" fmla="*/ 26 w 266"/>
                <a:gd name="T47" fmla="*/ 266 h 266"/>
                <a:gd name="T48" fmla="*/ 0 w 266"/>
                <a:gd name="T49" fmla="*/ 240 h 266"/>
                <a:gd name="T50" fmla="*/ 0 w 266"/>
                <a:gd name="T51" fmla="*/ 66 h 266"/>
                <a:gd name="T52" fmla="*/ 26 w 266"/>
                <a:gd name="T53" fmla="*/ 66 h 266"/>
                <a:gd name="T54" fmla="*/ 26 w 266"/>
                <a:gd name="T55" fmla="*/ 240 h 266"/>
                <a:gd name="T56" fmla="*/ 186 w 266"/>
                <a:gd name="T57" fmla="*/ 24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240" y="186"/>
                  </a:moveTo>
                  <a:lnTo>
                    <a:pt x="240" y="106"/>
                  </a:lnTo>
                  <a:lnTo>
                    <a:pt x="266" y="106"/>
                  </a:lnTo>
                  <a:lnTo>
                    <a:pt x="266" y="186"/>
                  </a:lnTo>
                  <a:cubicBezTo>
                    <a:pt x="266" y="201"/>
                    <a:pt x="254" y="213"/>
                    <a:pt x="240" y="213"/>
                  </a:cubicBezTo>
                  <a:lnTo>
                    <a:pt x="80" y="213"/>
                  </a:lnTo>
                  <a:cubicBezTo>
                    <a:pt x="65" y="213"/>
                    <a:pt x="53" y="201"/>
                    <a:pt x="53" y="186"/>
                  </a:cubicBezTo>
                  <a:lnTo>
                    <a:pt x="53" y="26"/>
                  </a:lnTo>
                  <a:cubicBezTo>
                    <a:pt x="53" y="12"/>
                    <a:pt x="65" y="0"/>
                    <a:pt x="80" y="0"/>
                  </a:cubicBezTo>
                  <a:lnTo>
                    <a:pt x="186" y="0"/>
                  </a:lnTo>
                  <a:lnTo>
                    <a:pt x="186" y="26"/>
                  </a:lnTo>
                  <a:lnTo>
                    <a:pt x="80" y="26"/>
                  </a:lnTo>
                  <a:lnTo>
                    <a:pt x="80" y="186"/>
                  </a:lnTo>
                  <a:lnTo>
                    <a:pt x="240" y="186"/>
                  </a:lnTo>
                  <a:moveTo>
                    <a:pt x="118" y="67"/>
                  </a:moveTo>
                  <a:lnTo>
                    <a:pt x="160" y="109"/>
                  </a:lnTo>
                  <a:lnTo>
                    <a:pt x="248" y="21"/>
                  </a:lnTo>
                  <a:lnTo>
                    <a:pt x="266" y="40"/>
                  </a:lnTo>
                  <a:lnTo>
                    <a:pt x="160" y="146"/>
                  </a:lnTo>
                  <a:lnTo>
                    <a:pt x="100" y="86"/>
                  </a:lnTo>
                  <a:lnTo>
                    <a:pt x="118" y="67"/>
                  </a:lnTo>
                  <a:moveTo>
                    <a:pt x="186" y="240"/>
                  </a:moveTo>
                  <a:lnTo>
                    <a:pt x="186" y="266"/>
                  </a:lnTo>
                  <a:lnTo>
                    <a:pt x="26" y="266"/>
                  </a:lnTo>
                  <a:cubicBezTo>
                    <a:pt x="12" y="266"/>
                    <a:pt x="0" y="254"/>
                    <a:pt x="0" y="240"/>
                  </a:cubicBezTo>
                  <a:lnTo>
                    <a:pt x="0" y="66"/>
                  </a:lnTo>
                  <a:lnTo>
                    <a:pt x="26" y="66"/>
                  </a:lnTo>
                  <a:lnTo>
                    <a:pt x="26" y="240"/>
                  </a:lnTo>
                  <a:lnTo>
                    <a:pt x="186" y="24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endParaRPr lang="de-DE" sz="240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131191" y="1889906"/>
            <a:ext cx="1483099" cy="963925"/>
            <a:chOff x="5384827" y="1266164"/>
            <a:chExt cx="1112324" cy="722944"/>
          </a:xfrm>
        </p:grpSpPr>
        <p:sp>
          <p:nvSpPr>
            <p:cNvPr id="99" name="Rounded Rectangle 98"/>
            <p:cNvSpPr>
              <a:spLocks noChangeAspect="1"/>
            </p:cNvSpPr>
            <p:nvPr/>
          </p:nvSpPr>
          <p:spPr>
            <a:xfrm>
              <a:off x="5413505" y="1266164"/>
              <a:ext cx="1054966" cy="72294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384827" y="1734137"/>
              <a:ext cx="1112324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Recertification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101" name="Freeform 100"/>
            <p:cNvSpPr>
              <a:spLocks noChangeAspect="1" noEditPoints="1"/>
            </p:cNvSpPr>
            <p:nvPr/>
          </p:nvSpPr>
          <p:spPr bwMode="auto">
            <a:xfrm>
              <a:off x="5727266" y="1348657"/>
              <a:ext cx="427445" cy="427445"/>
            </a:xfrm>
            <a:custGeom>
              <a:avLst/>
              <a:gdLst>
                <a:gd name="T0" fmla="*/ 240 w 266"/>
                <a:gd name="T1" fmla="*/ 186 h 266"/>
                <a:gd name="T2" fmla="*/ 240 w 266"/>
                <a:gd name="T3" fmla="*/ 106 h 266"/>
                <a:gd name="T4" fmla="*/ 266 w 266"/>
                <a:gd name="T5" fmla="*/ 106 h 266"/>
                <a:gd name="T6" fmla="*/ 266 w 266"/>
                <a:gd name="T7" fmla="*/ 186 h 266"/>
                <a:gd name="T8" fmla="*/ 240 w 266"/>
                <a:gd name="T9" fmla="*/ 213 h 266"/>
                <a:gd name="T10" fmla="*/ 80 w 266"/>
                <a:gd name="T11" fmla="*/ 213 h 266"/>
                <a:gd name="T12" fmla="*/ 53 w 266"/>
                <a:gd name="T13" fmla="*/ 186 h 266"/>
                <a:gd name="T14" fmla="*/ 53 w 266"/>
                <a:gd name="T15" fmla="*/ 26 h 266"/>
                <a:gd name="T16" fmla="*/ 80 w 266"/>
                <a:gd name="T17" fmla="*/ 0 h 266"/>
                <a:gd name="T18" fmla="*/ 186 w 266"/>
                <a:gd name="T19" fmla="*/ 0 h 266"/>
                <a:gd name="T20" fmla="*/ 186 w 266"/>
                <a:gd name="T21" fmla="*/ 26 h 266"/>
                <a:gd name="T22" fmla="*/ 80 w 266"/>
                <a:gd name="T23" fmla="*/ 26 h 266"/>
                <a:gd name="T24" fmla="*/ 80 w 266"/>
                <a:gd name="T25" fmla="*/ 186 h 266"/>
                <a:gd name="T26" fmla="*/ 240 w 266"/>
                <a:gd name="T27" fmla="*/ 186 h 266"/>
                <a:gd name="T28" fmla="*/ 118 w 266"/>
                <a:gd name="T29" fmla="*/ 67 h 266"/>
                <a:gd name="T30" fmla="*/ 160 w 266"/>
                <a:gd name="T31" fmla="*/ 109 h 266"/>
                <a:gd name="T32" fmla="*/ 248 w 266"/>
                <a:gd name="T33" fmla="*/ 21 h 266"/>
                <a:gd name="T34" fmla="*/ 266 w 266"/>
                <a:gd name="T35" fmla="*/ 40 h 266"/>
                <a:gd name="T36" fmla="*/ 160 w 266"/>
                <a:gd name="T37" fmla="*/ 146 h 266"/>
                <a:gd name="T38" fmla="*/ 100 w 266"/>
                <a:gd name="T39" fmla="*/ 86 h 266"/>
                <a:gd name="T40" fmla="*/ 118 w 266"/>
                <a:gd name="T41" fmla="*/ 67 h 266"/>
                <a:gd name="T42" fmla="*/ 186 w 266"/>
                <a:gd name="T43" fmla="*/ 240 h 266"/>
                <a:gd name="T44" fmla="*/ 186 w 266"/>
                <a:gd name="T45" fmla="*/ 266 h 266"/>
                <a:gd name="T46" fmla="*/ 26 w 266"/>
                <a:gd name="T47" fmla="*/ 266 h 266"/>
                <a:gd name="T48" fmla="*/ 0 w 266"/>
                <a:gd name="T49" fmla="*/ 240 h 266"/>
                <a:gd name="T50" fmla="*/ 0 w 266"/>
                <a:gd name="T51" fmla="*/ 66 h 266"/>
                <a:gd name="T52" fmla="*/ 26 w 266"/>
                <a:gd name="T53" fmla="*/ 66 h 266"/>
                <a:gd name="T54" fmla="*/ 26 w 266"/>
                <a:gd name="T55" fmla="*/ 240 h 266"/>
                <a:gd name="T56" fmla="*/ 186 w 266"/>
                <a:gd name="T57" fmla="*/ 24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240" y="186"/>
                  </a:moveTo>
                  <a:lnTo>
                    <a:pt x="240" y="106"/>
                  </a:lnTo>
                  <a:lnTo>
                    <a:pt x="266" y="106"/>
                  </a:lnTo>
                  <a:lnTo>
                    <a:pt x="266" y="186"/>
                  </a:lnTo>
                  <a:cubicBezTo>
                    <a:pt x="266" y="201"/>
                    <a:pt x="254" y="213"/>
                    <a:pt x="240" y="213"/>
                  </a:cubicBezTo>
                  <a:lnTo>
                    <a:pt x="80" y="213"/>
                  </a:lnTo>
                  <a:cubicBezTo>
                    <a:pt x="65" y="213"/>
                    <a:pt x="53" y="201"/>
                    <a:pt x="53" y="186"/>
                  </a:cubicBezTo>
                  <a:lnTo>
                    <a:pt x="53" y="26"/>
                  </a:lnTo>
                  <a:cubicBezTo>
                    <a:pt x="53" y="12"/>
                    <a:pt x="65" y="0"/>
                    <a:pt x="80" y="0"/>
                  </a:cubicBezTo>
                  <a:lnTo>
                    <a:pt x="186" y="0"/>
                  </a:lnTo>
                  <a:lnTo>
                    <a:pt x="186" y="26"/>
                  </a:lnTo>
                  <a:lnTo>
                    <a:pt x="80" y="26"/>
                  </a:lnTo>
                  <a:lnTo>
                    <a:pt x="80" y="186"/>
                  </a:lnTo>
                  <a:lnTo>
                    <a:pt x="240" y="186"/>
                  </a:lnTo>
                  <a:moveTo>
                    <a:pt x="118" y="67"/>
                  </a:moveTo>
                  <a:lnTo>
                    <a:pt x="160" y="109"/>
                  </a:lnTo>
                  <a:lnTo>
                    <a:pt x="248" y="21"/>
                  </a:lnTo>
                  <a:lnTo>
                    <a:pt x="266" y="40"/>
                  </a:lnTo>
                  <a:lnTo>
                    <a:pt x="160" y="146"/>
                  </a:lnTo>
                  <a:lnTo>
                    <a:pt x="100" y="86"/>
                  </a:lnTo>
                  <a:lnTo>
                    <a:pt x="118" y="67"/>
                  </a:lnTo>
                  <a:moveTo>
                    <a:pt x="186" y="240"/>
                  </a:moveTo>
                  <a:lnTo>
                    <a:pt x="186" y="266"/>
                  </a:lnTo>
                  <a:lnTo>
                    <a:pt x="26" y="266"/>
                  </a:lnTo>
                  <a:cubicBezTo>
                    <a:pt x="12" y="266"/>
                    <a:pt x="0" y="254"/>
                    <a:pt x="0" y="240"/>
                  </a:cubicBezTo>
                  <a:lnTo>
                    <a:pt x="0" y="66"/>
                  </a:lnTo>
                  <a:lnTo>
                    <a:pt x="26" y="66"/>
                  </a:lnTo>
                  <a:lnTo>
                    <a:pt x="26" y="240"/>
                  </a:lnTo>
                  <a:lnTo>
                    <a:pt x="186" y="24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endParaRPr lang="de-DE" sz="2400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9104800" y="1889905"/>
            <a:ext cx="1503211" cy="4080061"/>
            <a:chOff x="6952422" y="1284151"/>
            <a:chExt cx="1127408" cy="3060046"/>
          </a:xfrm>
        </p:grpSpPr>
        <p:grpSp>
          <p:nvGrpSpPr>
            <p:cNvPr id="102" name="Group 101"/>
            <p:cNvGrpSpPr/>
            <p:nvPr/>
          </p:nvGrpSpPr>
          <p:grpSpPr>
            <a:xfrm>
              <a:off x="6952422" y="2837855"/>
              <a:ext cx="1111122" cy="722944"/>
              <a:chOff x="2176101" y="2782735"/>
              <a:chExt cx="1111122" cy="722944"/>
            </a:xfrm>
          </p:grpSpPr>
          <p:sp>
            <p:nvSpPr>
              <p:cNvPr id="103" name="Rounded Rectangle 102"/>
              <p:cNvSpPr>
                <a:spLocks noChangeAspect="1"/>
              </p:cNvSpPr>
              <p:nvPr/>
            </p:nvSpPr>
            <p:spPr>
              <a:xfrm>
                <a:off x="2219863" y="2782735"/>
                <a:ext cx="1054966" cy="72294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48000" tIns="48000" rIns="48000" bIns="48000" rtlCol="0" anchor="ctr"/>
              <a:lstStyle/>
              <a:p>
                <a:pPr algn="ctr"/>
                <a:endParaRPr lang="de-DE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176101" y="3214962"/>
                <a:ext cx="1111122" cy="253916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de-DE" sz="1600" dirty="0" err="1">
                    <a:solidFill>
                      <a:schemeClr val="bg1"/>
                    </a:solidFill>
                  </a:rPr>
                  <a:t>Roles</a:t>
                </a:r>
                <a:r>
                  <a:rPr lang="de-DE" sz="1600" dirty="0">
                    <a:solidFill>
                      <a:schemeClr val="bg1"/>
                    </a:solidFill>
                  </a:rPr>
                  <a:t> &amp; Rules</a:t>
                </a:r>
              </a:p>
            </p:txBody>
          </p:sp>
          <p:sp>
            <p:nvSpPr>
              <p:cNvPr id="105" name="Freeform 5"/>
              <p:cNvSpPr>
                <a:spLocks noChangeAspect="1" noEditPoints="1"/>
              </p:cNvSpPr>
              <p:nvPr/>
            </p:nvSpPr>
            <p:spPr bwMode="auto">
              <a:xfrm>
                <a:off x="2532502" y="2805387"/>
                <a:ext cx="398318" cy="427039"/>
              </a:xfrm>
              <a:custGeom>
                <a:avLst/>
                <a:gdLst>
                  <a:gd name="T0" fmla="*/ 141 w 282"/>
                  <a:gd name="T1" fmla="*/ 229 h 302"/>
                  <a:gd name="T2" fmla="*/ 90 w 282"/>
                  <a:gd name="T3" fmla="*/ 192 h 302"/>
                  <a:gd name="T4" fmla="*/ 141 w 282"/>
                  <a:gd name="T5" fmla="*/ 200 h 302"/>
                  <a:gd name="T6" fmla="*/ 192 w 282"/>
                  <a:gd name="T7" fmla="*/ 192 h 302"/>
                  <a:gd name="T8" fmla="*/ 141 w 282"/>
                  <a:gd name="T9" fmla="*/ 229 h 302"/>
                  <a:gd name="T10" fmla="*/ 164 w 282"/>
                  <a:gd name="T11" fmla="*/ 88 h 302"/>
                  <a:gd name="T12" fmla="*/ 168 w 282"/>
                  <a:gd name="T13" fmla="*/ 83 h 302"/>
                  <a:gd name="T14" fmla="*/ 196 w 282"/>
                  <a:gd name="T15" fmla="*/ 80 h 302"/>
                  <a:gd name="T16" fmla="*/ 221 w 282"/>
                  <a:gd name="T17" fmla="*/ 93 h 302"/>
                  <a:gd name="T18" fmla="*/ 200 w 282"/>
                  <a:gd name="T19" fmla="*/ 112 h 302"/>
                  <a:gd name="T20" fmla="*/ 171 w 282"/>
                  <a:gd name="T21" fmla="*/ 115 h 302"/>
                  <a:gd name="T22" fmla="*/ 164 w 282"/>
                  <a:gd name="T23" fmla="*/ 100 h 302"/>
                  <a:gd name="T24" fmla="*/ 164 w 282"/>
                  <a:gd name="T25" fmla="*/ 88 h 302"/>
                  <a:gd name="T26" fmla="*/ 102 w 282"/>
                  <a:gd name="T27" fmla="*/ 117 h 302"/>
                  <a:gd name="T28" fmla="*/ 82 w 282"/>
                  <a:gd name="T29" fmla="*/ 112 h 302"/>
                  <a:gd name="T30" fmla="*/ 61 w 282"/>
                  <a:gd name="T31" fmla="*/ 93 h 302"/>
                  <a:gd name="T32" fmla="*/ 86 w 282"/>
                  <a:gd name="T33" fmla="*/ 80 h 302"/>
                  <a:gd name="T34" fmla="*/ 114 w 282"/>
                  <a:gd name="T35" fmla="*/ 83 h 302"/>
                  <a:gd name="T36" fmla="*/ 118 w 282"/>
                  <a:gd name="T37" fmla="*/ 100 h 302"/>
                  <a:gd name="T38" fmla="*/ 111 w 282"/>
                  <a:gd name="T39" fmla="*/ 115 h 302"/>
                  <a:gd name="T40" fmla="*/ 102 w 282"/>
                  <a:gd name="T41" fmla="*/ 117 h 302"/>
                  <a:gd name="T42" fmla="*/ 27 w 282"/>
                  <a:gd name="T43" fmla="*/ 38 h 302"/>
                  <a:gd name="T44" fmla="*/ 141 w 282"/>
                  <a:gd name="T45" fmla="*/ 302 h 302"/>
                  <a:gd name="T46" fmla="*/ 255 w 282"/>
                  <a:gd name="T47" fmla="*/ 38 h 302"/>
                  <a:gd name="T48" fmla="*/ 27 w 282"/>
                  <a:gd name="T49" fmla="*/ 38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2" h="302">
                    <a:moveTo>
                      <a:pt x="141" y="229"/>
                    </a:moveTo>
                    <a:cubicBezTo>
                      <a:pt x="113" y="229"/>
                      <a:pt x="90" y="213"/>
                      <a:pt x="90" y="192"/>
                    </a:cubicBezTo>
                    <a:cubicBezTo>
                      <a:pt x="90" y="197"/>
                      <a:pt x="113" y="200"/>
                      <a:pt x="141" y="200"/>
                    </a:cubicBezTo>
                    <a:cubicBezTo>
                      <a:pt x="169" y="200"/>
                      <a:pt x="192" y="197"/>
                      <a:pt x="192" y="192"/>
                    </a:cubicBezTo>
                    <a:cubicBezTo>
                      <a:pt x="192" y="213"/>
                      <a:pt x="169" y="229"/>
                      <a:pt x="141" y="229"/>
                    </a:cubicBezTo>
                    <a:close/>
                    <a:moveTo>
                      <a:pt x="164" y="88"/>
                    </a:moveTo>
                    <a:cubicBezTo>
                      <a:pt x="165" y="86"/>
                      <a:pt x="166" y="85"/>
                      <a:pt x="168" y="83"/>
                    </a:cubicBezTo>
                    <a:cubicBezTo>
                      <a:pt x="173" y="79"/>
                      <a:pt x="184" y="77"/>
                      <a:pt x="196" y="80"/>
                    </a:cubicBezTo>
                    <a:cubicBezTo>
                      <a:pt x="205" y="82"/>
                      <a:pt x="214" y="88"/>
                      <a:pt x="221" y="93"/>
                    </a:cubicBezTo>
                    <a:cubicBezTo>
                      <a:pt x="216" y="100"/>
                      <a:pt x="208" y="108"/>
                      <a:pt x="200" y="112"/>
                    </a:cubicBezTo>
                    <a:cubicBezTo>
                      <a:pt x="189" y="117"/>
                      <a:pt x="177" y="118"/>
                      <a:pt x="171" y="115"/>
                    </a:cubicBezTo>
                    <a:cubicBezTo>
                      <a:pt x="165" y="112"/>
                      <a:pt x="164" y="104"/>
                      <a:pt x="164" y="100"/>
                    </a:cubicBezTo>
                    <a:cubicBezTo>
                      <a:pt x="163" y="97"/>
                      <a:pt x="163" y="92"/>
                      <a:pt x="164" y="88"/>
                    </a:cubicBezTo>
                    <a:close/>
                    <a:moveTo>
                      <a:pt x="102" y="117"/>
                    </a:moveTo>
                    <a:cubicBezTo>
                      <a:pt x="96" y="117"/>
                      <a:pt x="89" y="115"/>
                      <a:pt x="82" y="112"/>
                    </a:cubicBezTo>
                    <a:cubicBezTo>
                      <a:pt x="74" y="108"/>
                      <a:pt x="66" y="100"/>
                      <a:pt x="61" y="93"/>
                    </a:cubicBezTo>
                    <a:cubicBezTo>
                      <a:pt x="68" y="88"/>
                      <a:pt x="77" y="82"/>
                      <a:pt x="86" y="80"/>
                    </a:cubicBezTo>
                    <a:cubicBezTo>
                      <a:pt x="98" y="77"/>
                      <a:pt x="109" y="79"/>
                      <a:pt x="114" y="83"/>
                    </a:cubicBezTo>
                    <a:cubicBezTo>
                      <a:pt x="120" y="88"/>
                      <a:pt x="119" y="96"/>
                      <a:pt x="118" y="100"/>
                    </a:cubicBezTo>
                    <a:cubicBezTo>
                      <a:pt x="118" y="104"/>
                      <a:pt x="117" y="112"/>
                      <a:pt x="111" y="115"/>
                    </a:cubicBezTo>
                    <a:cubicBezTo>
                      <a:pt x="109" y="116"/>
                      <a:pt x="105" y="117"/>
                      <a:pt x="102" y="117"/>
                    </a:cubicBezTo>
                    <a:close/>
                    <a:moveTo>
                      <a:pt x="27" y="38"/>
                    </a:moveTo>
                    <a:cubicBezTo>
                      <a:pt x="0" y="214"/>
                      <a:pt x="141" y="302"/>
                      <a:pt x="141" y="302"/>
                    </a:cubicBezTo>
                    <a:cubicBezTo>
                      <a:pt x="141" y="302"/>
                      <a:pt x="282" y="214"/>
                      <a:pt x="255" y="38"/>
                    </a:cubicBezTo>
                    <a:cubicBezTo>
                      <a:pt x="180" y="0"/>
                      <a:pt x="102" y="0"/>
                      <a:pt x="27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6996184" y="3618298"/>
              <a:ext cx="1054966" cy="725899"/>
              <a:chOff x="835329" y="3572195"/>
              <a:chExt cx="1054966" cy="725899"/>
            </a:xfrm>
          </p:grpSpPr>
          <p:sp>
            <p:nvSpPr>
              <p:cNvPr id="107" name="Rounded Rectangle 106"/>
              <p:cNvSpPr>
                <a:spLocks noChangeAspect="1"/>
              </p:cNvSpPr>
              <p:nvPr/>
            </p:nvSpPr>
            <p:spPr>
              <a:xfrm>
                <a:off x="835329" y="3572195"/>
                <a:ext cx="1054966" cy="72294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48000" tIns="48000" rIns="48000" bIns="48000" rtlCol="0" anchor="ctr"/>
              <a:lstStyle/>
              <a:p>
                <a:pPr algn="ctr"/>
                <a:endParaRPr lang="de-DE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9"/>
              <p:cNvSpPr>
                <a:spLocks noChangeAspect="1"/>
              </p:cNvSpPr>
              <p:nvPr/>
            </p:nvSpPr>
            <p:spPr bwMode="auto">
              <a:xfrm>
                <a:off x="1117436" y="3640787"/>
                <a:ext cx="478889" cy="462375"/>
              </a:xfrm>
              <a:custGeom>
                <a:avLst/>
                <a:gdLst>
                  <a:gd name="T0" fmla="*/ 111 w 301"/>
                  <a:gd name="T1" fmla="*/ 0 h 291"/>
                  <a:gd name="T2" fmla="*/ 111 w 301"/>
                  <a:gd name="T3" fmla="*/ 87 h 291"/>
                  <a:gd name="T4" fmla="*/ 138 w 301"/>
                  <a:gd name="T5" fmla="*/ 87 h 291"/>
                  <a:gd name="T6" fmla="*/ 138 w 301"/>
                  <a:gd name="T7" fmla="*/ 130 h 291"/>
                  <a:gd name="T8" fmla="*/ 56 w 301"/>
                  <a:gd name="T9" fmla="*/ 130 h 291"/>
                  <a:gd name="T10" fmla="*/ 28 w 301"/>
                  <a:gd name="T11" fmla="*/ 158 h 291"/>
                  <a:gd name="T12" fmla="*/ 28 w 301"/>
                  <a:gd name="T13" fmla="*/ 202 h 291"/>
                  <a:gd name="T14" fmla="*/ 1 w 301"/>
                  <a:gd name="T15" fmla="*/ 201 h 291"/>
                  <a:gd name="T16" fmla="*/ 0 w 301"/>
                  <a:gd name="T17" fmla="*/ 288 h 291"/>
                  <a:gd name="T18" fmla="*/ 82 w 301"/>
                  <a:gd name="T19" fmla="*/ 289 h 291"/>
                  <a:gd name="T20" fmla="*/ 83 w 301"/>
                  <a:gd name="T21" fmla="*/ 202 h 291"/>
                  <a:gd name="T22" fmla="*/ 55 w 301"/>
                  <a:gd name="T23" fmla="*/ 202 h 291"/>
                  <a:gd name="T24" fmla="*/ 56 w 301"/>
                  <a:gd name="T25" fmla="*/ 159 h 291"/>
                  <a:gd name="T26" fmla="*/ 137 w 301"/>
                  <a:gd name="T27" fmla="*/ 159 h 291"/>
                  <a:gd name="T28" fmla="*/ 137 w 301"/>
                  <a:gd name="T29" fmla="*/ 203 h 291"/>
                  <a:gd name="T30" fmla="*/ 110 w 301"/>
                  <a:gd name="T31" fmla="*/ 202 h 291"/>
                  <a:gd name="T32" fmla="*/ 109 w 301"/>
                  <a:gd name="T33" fmla="*/ 289 h 291"/>
                  <a:gd name="T34" fmla="*/ 191 w 301"/>
                  <a:gd name="T35" fmla="*/ 290 h 291"/>
                  <a:gd name="T36" fmla="*/ 192 w 301"/>
                  <a:gd name="T37" fmla="*/ 203 h 291"/>
                  <a:gd name="T38" fmla="*/ 164 w 301"/>
                  <a:gd name="T39" fmla="*/ 203 h 291"/>
                  <a:gd name="T40" fmla="*/ 165 w 301"/>
                  <a:gd name="T41" fmla="*/ 160 h 291"/>
                  <a:gd name="T42" fmla="*/ 247 w 301"/>
                  <a:gd name="T43" fmla="*/ 160 h 291"/>
                  <a:gd name="T44" fmla="*/ 246 w 301"/>
                  <a:gd name="T45" fmla="*/ 204 h 291"/>
                  <a:gd name="T46" fmla="*/ 219 w 301"/>
                  <a:gd name="T47" fmla="*/ 203 h 291"/>
                  <a:gd name="T48" fmla="*/ 218 w 301"/>
                  <a:gd name="T49" fmla="*/ 290 h 291"/>
                  <a:gd name="T50" fmla="*/ 300 w 301"/>
                  <a:gd name="T51" fmla="*/ 291 h 291"/>
                  <a:gd name="T52" fmla="*/ 301 w 301"/>
                  <a:gd name="T53" fmla="*/ 204 h 291"/>
                  <a:gd name="T54" fmla="*/ 274 w 301"/>
                  <a:gd name="T55" fmla="*/ 204 h 291"/>
                  <a:gd name="T56" fmla="*/ 274 w 301"/>
                  <a:gd name="T57" fmla="*/ 161 h 291"/>
                  <a:gd name="T58" fmla="*/ 247 w 301"/>
                  <a:gd name="T59" fmla="*/ 131 h 291"/>
                  <a:gd name="T60" fmla="*/ 165 w 301"/>
                  <a:gd name="T61" fmla="*/ 131 h 291"/>
                  <a:gd name="T62" fmla="*/ 165 w 301"/>
                  <a:gd name="T63" fmla="*/ 87 h 291"/>
                  <a:gd name="T64" fmla="*/ 193 w 301"/>
                  <a:gd name="T65" fmla="*/ 88 h 291"/>
                  <a:gd name="T66" fmla="*/ 193 w 301"/>
                  <a:gd name="T67" fmla="*/ 1 h 291"/>
                  <a:gd name="T68" fmla="*/ 111 w 301"/>
                  <a:gd name="T69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1" h="291">
                    <a:moveTo>
                      <a:pt x="111" y="0"/>
                    </a:moveTo>
                    <a:lnTo>
                      <a:pt x="111" y="87"/>
                    </a:lnTo>
                    <a:lnTo>
                      <a:pt x="138" y="87"/>
                    </a:lnTo>
                    <a:lnTo>
                      <a:pt x="138" y="130"/>
                    </a:lnTo>
                    <a:lnTo>
                      <a:pt x="56" y="130"/>
                    </a:lnTo>
                    <a:cubicBezTo>
                      <a:pt x="41" y="129"/>
                      <a:pt x="28" y="142"/>
                      <a:pt x="28" y="158"/>
                    </a:cubicBezTo>
                    <a:lnTo>
                      <a:pt x="28" y="202"/>
                    </a:lnTo>
                    <a:lnTo>
                      <a:pt x="1" y="201"/>
                    </a:lnTo>
                    <a:lnTo>
                      <a:pt x="0" y="288"/>
                    </a:lnTo>
                    <a:lnTo>
                      <a:pt x="82" y="289"/>
                    </a:lnTo>
                    <a:lnTo>
                      <a:pt x="83" y="202"/>
                    </a:lnTo>
                    <a:lnTo>
                      <a:pt x="55" y="202"/>
                    </a:lnTo>
                    <a:lnTo>
                      <a:pt x="56" y="159"/>
                    </a:lnTo>
                    <a:lnTo>
                      <a:pt x="137" y="159"/>
                    </a:lnTo>
                    <a:lnTo>
                      <a:pt x="137" y="203"/>
                    </a:lnTo>
                    <a:lnTo>
                      <a:pt x="110" y="202"/>
                    </a:lnTo>
                    <a:lnTo>
                      <a:pt x="109" y="289"/>
                    </a:lnTo>
                    <a:lnTo>
                      <a:pt x="191" y="290"/>
                    </a:lnTo>
                    <a:lnTo>
                      <a:pt x="192" y="203"/>
                    </a:lnTo>
                    <a:lnTo>
                      <a:pt x="164" y="203"/>
                    </a:lnTo>
                    <a:lnTo>
                      <a:pt x="165" y="160"/>
                    </a:lnTo>
                    <a:lnTo>
                      <a:pt x="247" y="160"/>
                    </a:lnTo>
                    <a:lnTo>
                      <a:pt x="246" y="204"/>
                    </a:lnTo>
                    <a:lnTo>
                      <a:pt x="219" y="203"/>
                    </a:lnTo>
                    <a:lnTo>
                      <a:pt x="218" y="290"/>
                    </a:lnTo>
                    <a:lnTo>
                      <a:pt x="300" y="291"/>
                    </a:lnTo>
                    <a:lnTo>
                      <a:pt x="301" y="204"/>
                    </a:lnTo>
                    <a:lnTo>
                      <a:pt x="274" y="204"/>
                    </a:lnTo>
                    <a:lnTo>
                      <a:pt x="274" y="161"/>
                    </a:lnTo>
                    <a:cubicBezTo>
                      <a:pt x="274" y="145"/>
                      <a:pt x="262" y="132"/>
                      <a:pt x="247" y="131"/>
                    </a:cubicBezTo>
                    <a:lnTo>
                      <a:pt x="165" y="131"/>
                    </a:lnTo>
                    <a:lnTo>
                      <a:pt x="165" y="87"/>
                    </a:lnTo>
                    <a:lnTo>
                      <a:pt x="193" y="88"/>
                    </a:lnTo>
                    <a:lnTo>
                      <a:pt x="193" y="1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de-DE" sz="240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869848" y="4044178"/>
                <a:ext cx="974065" cy="253916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de-DE" sz="1600" dirty="0" err="1">
                    <a:solidFill>
                      <a:schemeClr val="bg1"/>
                    </a:solidFill>
                  </a:rPr>
                  <a:t>Provisioning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6986086" y="2069547"/>
              <a:ext cx="1065064" cy="722944"/>
              <a:chOff x="3659350" y="2033905"/>
              <a:chExt cx="1065064" cy="722944"/>
            </a:xfrm>
          </p:grpSpPr>
          <p:sp>
            <p:nvSpPr>
              <p:cNvPr id="111" name="Rounded Rectangle 110"/>
              <p:cNvSpPr>
                <a:spLocks noChangeAspect="1"/>
              </p:cNvSpPr>
              <p:nvPr/>
            </p:nvSpPr>
            <p:spPr>
              <a:xfrm>
                <a:off x="3669448" y="2033905"/>
                <a:ext cx="1054966" cy="72294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48000" tIns="48000" rIns="48000" bIns="48000" rtlCol="0" anchor="ctr"/>
              <a:lstStyle/>
              <a:p>
                <a:pPr algn="ctr"/>
                <a:endParaRPr lang="de-DE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3659350" y="2466132"/>
                <a:ext cx="1043796" cy="253916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de-DE" sz="1600" dirty="0" err="1">
                    <a:solidFill>
                      <a:schemeClr val="bg1"/>
                    </a:solidFill>
                  </a:rPr>
                  <a:t>Self</a:t>
                </a:r>
                <a:r>
                  <a:rPr lang="de-DE" sz="1600" dirty="0">
                    <a:solidFill>
                      <a:schemeClr val="bg1"/>
                    </a:solidFill>
                  </a:rPr>
                  <a:t>-Services</a:t>
                </a:r>
              </a:p>
            </p:txBody>
          </p:sp>
          <p:sp>
            <p:nvSpPr>
              <p:cNvPr id="113" name="Freeform 112"/>
              <p:cNvSpPr>
                <a:spLocks noChangeAspect="1" noEditPoints="1"/>
              </p:cNvSpPr>
              <p:nvPr/>
            </p:nvSpPr>
            <p:spPr bwMode="auto">
              <a:xfrm>
                <a:off x="3983090" y="2098993"/>
                <a:ext cx="396314" cy="412779"/>
              </a:xfrm>
              <a:custGeom>
                <a:avLst/>
                <a:gdLst>
                  <a:gd name="T0" fmla="*/ 6657 w 8541"/>
                  <a:gd name="T1" fmla="*/ 8583 h 8651"/>
                  <a:gd name="T2" fmla="*/ 5278 w 8541"/>
                  <a:gd name="T3" fmla="*/ 7151 h 8651"/>
                  <a:gd name="T4" fmla="*/ 5278 w 8541"/>
                  <a:gd name="T5" fmla="*/ 6867 h 8651"/>
                  <a:gd name="T6" fmla="*/ 5895 w 8541"/>
                  <a:gd name="T7" fmla="*/ 6179 h 8651"/>
                  <a:gd name="T8" fmla="*/ 6440 w 8541"/>
                  <a:gd name="T9" fmla="*/ 4717 h 8651"/>
                  <a:gd name="T10" fmla="*/ 6900 w 8541"/>
                  <a:gd name="T11" fmla="*/ 3799 h 8651"/>
                  <a:gd name="T12" fmla="*/ 7359 w 8541"/>
                  <a:gd name="T13" fmla="*/ 4717 h 8651"/>
                  <a:gd name="T14" fmla="*/ 7904 w 8541"/>
                  <a:gd name="T15" fmla="*/ 6179 h 8651"/>
                  <a:gd name="T16" fmla="*/ 8521 w 8541"/>
                  <a:gd name="T17" fmla="*/ 6867 h 8651"/>
                  <a:gd name="T18" fmla="*/ 8520 w 8541"/>
                  <a:gd name="T19" fmla="*/ 7149 h 8651"/>
                  <a:gd name="T20" fmla="*/ 7143 w 8541"/>
                  <a:gd name="T21" fmla="*/ 8583 h 8651"/>
                  <a:gd name="T22" fmla="*/ 6817 w 8541"/>
                  <a:gd name="T23" fmla="*/ 8646 h 8651"/>
                  <a:gd name="T24" fmla="*/ 38 w 8541"/>
                  <a:gd name="T25" fmla="*/ 8055 h 8651"/>
                  <a:gd name="T26" fmla="*/ 22 w 8541"/>
                  <a:gd name="T27" fmla="*/ 7009 h 8651"/>
                  <a:gd name="T28" fmla="*/ 38 w 8541"/>
                  <a:gd name="T29" fmla="*/ 5963 h 8651"/>
                  <a:gd name="T30" fmla="*/ 349 w 8541"/>
                  <a:gd name="T31" fmla="*/ 5652 h 8651"/>
                  <a:gd name="T32" fmla="*/ 1395 w 8541"/>
                  <a:gd name="T33" fmla="*/ 5636 h 8651"/>
                  <a:gd name="T34" fmla="*/ 2441 w 8541"/>
                  <a:gd name="T35" fmla="*/ 5652 h 8651"/>
                  <a:gd name="T36" fmla="*/ 2751 w 8541"/>
                  <a:gd name="T37" fmla="*/ 5963 h 8651"/>
                  <a:gd name="T38" fmla="*/ 2768 w 8541"/>
                  <a:gd name="T39" fmla="*/ 7009 h 8651"/>
                  <a:gd name="T40" fmla="*/ 2751 w 8541"/>
                  <a:gd name="T41" fmla="*/ 8055 h 8651"/>
                  <a:gd name="T42" fmla="*/ 2444 w 8541"/>
                  <a:gd name="T43" fmla="*/ 8365 h 8651"/>
                  <a:gd name="T44" fmla="*/ 1412 w 8541"/>
                  <a:gd name="T45" fmla="*/ 8383 h 8651"/>
                  <a:gd name="T46" fmla="*/ 938 w 8541"/>
                  <a:gd name="T47" fmla="*/ 4713 h 8651"/>
                  <a:gd name="T48" fmla="*/ 934 w 8541"/>
                  <a:gd name="T49" fmla="*/ 2792 h 8651"/>
                  <a:gd name="T50" fmla="*/ 658 w 8541"/>
                  <a:gd name="T51" fmla="*/ 2657 h 8651"/>
                  <a:gd name="T52" fmla="*/ 26 w 8541"/>
                  <a:gd name="T53" fmla="*/ 1375 h 8651"/>
                  <a:gd name="T54" fmla="*/ 1264 w 8541"/>
                  <a:gd name="T55" fmla="*/ 135 h 8651"/>
                  <a:gd name="T56" fmla="*/ 2764 w 8541"/>
                  <a:gd name="T57" fmla="*/ 1635 h 8651"/>
                  <a:gd name="T58" fmla="*/ 1888 w 8541"/>
                  <a:gd name="T59" fmla="*/ 2780 h 8651"/>
                  <a:gd name="T60" fmla="*/ 1854 w 8541"/>
                  <a:gd name="T61" fmla="*/ 3753 h 8651"/>
                  <a:gd name="T62" fmla="*/ 1398 w 8541"/>
                  <a:gd name="T63" fmla="*/ 4716 h 8651"/>
                  <a:gd name="T64" fmla="*/ 1515 w 8541"/>
                  <a:gd name="T65" fmla="*/ 1947 h 8651"/>
                  <a:gd name="T66" fmla="*/ 1851 w 8541"/>
                  <a:gd name="T67" fmla="*/ 1504 h 8651"/>
                  <a:gd name="T68" fmla="*/ 1395 w 8541"/>
                  <a:gd name="T69" fmla="*/ 1047 h 8651"/>
                  <a:gd name="T70" fmla="*/ 938 w 8541"/>
                  <a:gd name="T71" fmla="*/ 1504 h 8651"/>
                  <a:gd name="T72" fmla="*/ 1242 w 8541"/>
                  <a:gd name="T73" fmla="*/ 1937 h 8651"/>
                  <a:gd name="T74" fmla="*/ 6793 w 8541"/>
                  <a:gd name="T75" fmla="*/ 2876 h 8651"/>
                  <a:gd name="T76" fmla="*/ 6397 w 8541"/>
                  <a:gd name="T77" fmla="*/ 2784 h 8651"/>
                  <a:gd name="T78" fmla="*/ 5613 w 8541"/>
                  <a:gd name="T79" fmla="*/ 1991 h 8651"/>
                  <a:gd name="T80" fmla="*/ 4647 w 8541"/>
                  <a:gd name="T81" fmla="*/ 1963 h 8651"/>
                  <a:gd name="T82" fmla="*/ 3690 w 8541"/>
                  <a:gd name="T83" fmla="*/ 1504 h 8651"/>
                  <a:gd name="T84" fmla="*/ 4647 w 8541"/>
                  <a:gd name="T85" fmla="*/ 1045 h 8651"/>
                  <a:gd name="T86" fmla="*/ 5633 w 8541"/>
                  <a:gd name="T87" fmla="*/ 972 h 8651"/>
                  <a:gd name="T88" fmla="*/ 7848 w 8541"/>
                  <a:gd name="T89" fmla="*/ 509 h 8651"/>
                  <a:gd name="T90" fmla="*/ 8260 w 8541"/>
                  <a:gd name="T91" fmla="*/ 1714 h 8651"/>
                  <a:gd name="T92" fmla="*/ 7113 w 8541"/>
                  <a:gd name="T93" fmla="*/ 2863 h 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41" h="8651">
                    <a:moveTo>
                      <a:pt x="6817" y="8646"/>
                    </a:moveTo>
                    <a:cubicBezTo>
                      <a:pt x="6759" y="8634"/>
                      <a:pt x="6700" y="8611"/>
                      <a:pt x="6657" y="8583"/>
                    </a:cubicBezTo>
                    <a:cubicBezTo>
                      <a:pt x="6626" y="8564"/>
                      <a:pt x="6435" y="8377"/>
                      <a:pt x="5989" y="7932"/>
                    </a:cubicBezTo>
                    <a:cubicBezTo>
                      <a:pt x="5314" y="7259"/>
                      <a:pt x="5313" y="7258"/>
                      <a:pt x="5278" y="7151"/>
                    </a:cubicBezTo>
                    <a:cubicBezTo>
                      <a:pt x="5262" y="7102"/>
                      <a:pt x="5259" y="7084"/>
                      <a:pt x="5259" y="7009"/>
                    </a:cubicBezTo>
                    <a:cubicBezTo>
                      <a:pt x="5259" y="6934"/>
                      <a:pt x="5262" y="6915"/>
                      <a:pt x="5278" y="6867"/>
                    </a:cubicBezTo>
                    <a:cubicBezTo>
                      <a:pt x="5288" y="6836"/>
                      <a:pt x="5309" y="6792"/>
                      <a:pt x="5324" y="6767"/>
                    </a:cubicBezTo>
                    <a:cubicBezTo>
                      <a:pt x="5345" y="6735"/>
                      <a:pt x="5504" y="6571"/>
                      <a:pt x="5895" y="6179"/>
                    </a:cubicBezTo>
                    <a:lnTo>
                      <a:pt x="6438" y="5636"/>
                    </a:lnTo>
                    <a:lnTo>
                      <a:pt x="6440" y="4717"/>
                    </a:lnTo>
                    <a:lnTo>
                      <a:pt x="6442" y="3799"/>
                    </a:lnTo>
                    <a:lnTo>
                      <a:pt x="6900" y="3799"/>
                    </a:lnTo>
                    <a:lnTo>
                      <a:pt x="7357" y="3799"/>
                    </a:lnTo>
                    <a:lnTo>
                      <a:pt x="7359" y="4717"/>
                    </a:lnTo>
                    <a:lnTo>
                      <a:pt x="7361" y="5636"/>
                    </a:lnTo>
                    <a:lnTo>
                      <a:pt x="7904" y="6179"/>
                    </a:lnTo>
                    <a:cubicBezTo>
                      <a:pt x="8294" y="6571"/>
                      <a:pt x="8454" y="6735"/>
                      <a:pt x="8475" y="6767"/>
                    </a:cubicBezTo>
                    <a:cubicBezTo>
                      <a:pt x="8490" y="6792"/>
                      <a:pt x="8511" y="6836"/>
                      <a:pt x="8521" y="6867"/>
                    </a:cubicBezTo>
                    <a:cubicBezTo>
                      <a:pt x="8537" y="6914"/>
                      <a:pt x="8540" y="6935"/>
                      <a:pt x="8540" y="7005"/>
                    </a:cubicBezTo>
                    <a:cubicBezTo>
                      <a:pt x="8541" y="7079"/>
                      <a:pt x="8538" y="7094"/>
                      <a:pt x="8520" y="7149"/>
                    </a:cubicBezTo>
                    <a:cubicBezTo>
                      <a:pt x="8508" y="7187"/>
                      <a:pt x="8488" y="7230"/>
                      <a:pt x="8468" y="7259"/>
                    </a:cubicBezTo>
                    <a:cubicBezTo>
                      <a:pt x="8422" y="7327"/>
                      <a:pt x="7204" y="8544"/>
                      <a:pt x="7143" y="8583"/>
                    </a:cubicBezTo>
                    <a:cubicBezTo>
                      <a:pt x="7078" y="8624"/>
                      <a:pt x="6999" y="8647"/>
                      <a:pt x="6917" y="8650"/>
                    </a:cubicBezTo>
                    <a:cubicBezTo>
                      <a:pt x="6879" y="8651"/>
                      <a:pt x="6834" y="8650"/>
                      <a:pt x="6817" y="8646"/>
                    </a:cubicBezTo>
                    <a:close/>
                    <a:moveTo>
                      <a:pt x="386" y="8375"/>
                    </a:moveTo>
                    <a:cubicBezTo>
                      <a:pt x="219" y="8338"/>
                      <a:pt x="89" y="8219"/>
                      <a:pt x="38" y="8055"/>
                    </a:cubicBezTo>
                    <a:lnTo>
                      <a:pt x="22" y="8003"/>
                    </a:lnTo>
                    <a:lnTo>
                      <a:pt x="22" y="7009"/>
                    </a:lnTo>
                    <a:lnTo>
                      <a:pt x="22" y="6014"/>
                    </a:lnTo>
                    <a:lnTo>
                      <a:pt x="38" y="5963"/>
                    </a:lnTo>
                    <a:cubicBezTo>
                      <a:pt x="62" y="5885"/>
                      <a:pt x="97" y="5828"/>
                      <a:pt x="156" y="5769"/>
                    </a:cubicBezTo>
                    <a:cubicBezTo>
                      <a:pt x="214" y="5711"/>
                      <a:pt x="272" y="5676"/>
                      <a:pt x="349" y="5652"/>
                    </a:cubicBezTo>
                    <a:lnTo>
                      <a:pt x="400" y="5636"/>
                    </a:lnTo>
                    <a:lnTo>
                      <a:pt x="1395" y="5636"/>
                    </a:lnTo>
                    <a:lnTo>
                      <a:pt x="2389" y="5636"/>
                    </a:lnTo>
                    <a:lnTo>
                      <a:pt x="2441" y="5652"/>
                    </a:lnTo>
                    <a:cubicBezTo>
                      <a:pt x="2518" y="5676"/>
                      <a:pt x="2575" y="5711"/>
                      <a:pt x="2634" y="5769"/>
                    </a:cubicBezTo>
                    <a:cubicBezTo>
                      <a:pt x="2693" y="5828"/>
                      <a:pt x="2727" y="5885"/>
                      <a:pt x="2751" y="5963"/>
                    </a:cubicBezTo>
                    <a:lnTo>
                      <a:pt x="2768" y="6014"/>
                    </a:lnTo>
                    <a:lnTo>
                      <a:pt x="2768" y="7009"/>
                    </a:lnTo>
                    <a:lnTo>
                      <a:pt x="2768" y="8003"/>
                    </a:lnTo>
                    <a:lnTo>
                      <a:pt x="2751" y="8055"/>
                    </a:lnTo>
                    <a:cubicBezTo>
                      <a:pt x="2727" y="8132"/>
                      <a:pt x="2693" y="8189"/>
                      <a:pt x="2634" y="8248"/>
                    </a:cubicBezTo>
                    <a:cubicBezTo>
                      <a:pt x="2577" y="8305"/>
                      <a:pt x="2520" y="8340"/>
                      <a:pt x="2444" y="8365"/>
                    </a:cubicBezTo>
                    <a:lnTo>
                      <a:pt x="2396" y="8381"/>
                    </a:lnTo>
                    <a:lnTo>
                      <a:pt x="1412" y="8383"/>
                    </a:lnTo>
                    <a:cubicBezTo>
                      <a:pt x="610" y="8384"/>
                      <a:pt x="420" y="8382"/>
                      <a:pt x="386" y="8375"/>
                    </a:cubicBezTo>
                    <a:close/>
                    <a:moveTo>
                      <a:pt x="938" y="4713"/>
                    </a:moveTo>
                    <a:cubicBezTo>
                      <a:pt x="936" y="4710"/>
                      <a:pt x="934" y="4277"/>
                      <a:pt x="934" y="3750"/>
                    </a:cubicBezTo>
                    <a:lnTo>
                      <a:pt x="934" y="2792"/>
                    </a:lnTo>
                    <a:lnTo>
                      <a:pt x="901" y="2780"/>
                    </a:lnTo>
                    <a:cubicBezTo>
                      <a:pt x="849" y="2761"/>
                      <a:pt x="715" y="2693"/>
                      <a:pt x="658" y="2657"/>
                    </a:cubicBezTo>
                    <a:cubicBezTo>
                      <a:pt x="444" y="2520"/>
                      <a:pt x="267" y="2321"/>
                      <a:pt x="155" y="2092"/>
                    </a:cubicBezTo>
                    <a:cubicBezTo>
                      <a:pt x="47" y="1869"/>
                      <a:pt x="0" y="1611"/>
                      <a:pt x="26" y="1375"/>
                    </a:cubicBezTo>
                    <a:cubicBezTo>
                      <a:pt x="68" y="981"/>
                      <a:pt x="264" y="635"/>
                      <a:pt x="579" y="400"/>
                    </a:cubicBezTo>
                    <a:cubicBezTo>
                      <a:pt x="777" y="253"/>
                      <a:pt x="1016" y="160"/>
                      <a:pt x="1264" y="135"/>
                    </a:cubicBezTo>
                    <a:cubicBezTo>
                      <a:pt x="1660" y="94"/>
                      <a:pt x="2075" y="244"/>
                      <a:pt x="2365" y="534"/>
                    </a:cubicBezTo>
                    <a:cubicBezTo>
                      <a:pt x="2654" y="823"/>
                      <a:pt x="2805" y="1239"/>
                      <a:pt x="2764" y="1635"/>
                    </a:cubicBezTo>
                    <a:cubicBezTo>
                      <a:pt x="2721" y="2052"/>
                      <a:pt x="2487" y="2428"/>
                      <a:pt x="2131" y="2657"/>
                    </a:cubicBezTo>
                    <a:cubicBezTo>
                      <a:pt x="2075" y="2692"/>
                      <a:pt x="1941" y="2761"/>
                      <a:pt x="1888" y="2780"/>
                    </a:cubicBezTo>
                    <a:lnTo>
                      <a:pt x="1856" y="2792"/>
                    </a:lnTo>
                    <a:lnTo>
                      <a:pt x="1854" y="3753"/>
                    </a:lnTo>
                    <a:lnTo>
                      <a:pt x="1852" y="4714"/>
                    </a:lnTo>
                    <a:lnTo>
                      <a:pt x="1398" y="4716"/>
                    </a:lnTo>
                    <a:cubicBezTo>
                      <a:pt x="1148" y="4717"/>
                      <a:pt x="941" y="4715"/>
                      <a:pt x="938" y="4713"/>
                    </a:cubicBezTo>
                    <a:close/>
                    <a:moveTo>
                      <a:pt x="1515" y="1947"/>
                    </a:moveTo>
                    <a:cubicBezTo>
                      <a:pt x="1594" y="1927"/>
                      <a:pt x="1655" y="1891"/>
                      <a:pt x="1718" y="1827"/>
                    </a:cubicBezTo>
                    <a:cubicBezTo>
                      <a:pt x="1812" y="1734"/>
                      <a:pt x="1851" y="1639"/>
                      <a:pt x="1851" y="1504"/>
                    </a:cubicBezTo>
                    <a:cubicBezTo>
                      <a:pt x="1851" y="1369"/>
                      <a:pt x="1812" y="1274"/>
                      <a:pt x="1718" y="1180"/>
                    </a:cubicBezTo>
                    <a:cubicBezTo>
                      <a:pt x="1625" y="1087"/>
                      <a:pt x="1530" y="1048"/>
                      <a:pt x="1395" y="1047"/>
                    </a:cubicBezTo>
                    <a:cubicBezTo>
                      <a:pt x="1260" y="1047"/>
                      <a:pt x="1165" y="1086"/>
                      <a:pt x="1071" y="1180"/>
                    </a:cubicBezTo>
                    <a:cubicBezTo>
                      <a:pt x="977" y="1274"/>
                      <a:pt x="938" y="1369"/>
                      <a:pt x="938" y="1504"/>
                    </a:cubicBezTo>
                    <a:cubicBezTo>
                      <a:pt x="938" y="1637"/>
                      <a:pt x="977" y="1733"/>
                      <a:pt x="1068" y="1824"/>
                    </a:cubicBezTo>
                    <a:cubicBezTo>
                      <a:pt x="1127" y="1884"/>
                      <a:pt x="1173" y="1914"/>
                      <a:pt x="1242" y="1937"/>
                    </a:cubicBezTo>
                    <a:cubicBezTo>
                      <a:pt x="1329" y="1966"/>
                      <a:pt x="1426" y="1970"/>
                      <a:pt x="1515" y="1947"/>
                    </a:cubicBezTo>
                    <a:close/>
                    <a:moveTo>
                      <a:pt x="6793" y="2876"/>
                    </a:moveTo>
                    <a:cubicBezTo>
                      <a:pt x="6782" y="2875"/>
                      <a:pt x="6744" y="2870"/>
                      <a:pt x="6710" y="2866"/>
                    </a:cubicBezTo>
                    <a:cubicBezTo>
                      <a:pt x="6626" y="2855"/>
                      <a:pt x="6483" y="2818"/>
                      <a:pt x="6397" y="2784"/>
                    </a:cubicBezTo>
                    <a:cubicBezTo>
                      <a:pt x="6066" y="2653"/>
                      <a:pt x="5797" y="2398"/>
                      <a:pt x="5648" y="2074"/>
                    </a:cubicBezTo>
                    <a:cubicBezTo>
                      <a:pt x="5634" y="2042"/>
                      <a:pt x="5618" y="2005"/>
                      <a:pt x="5613" y="1991"/>
                    </a:cubicBezTo>
                    <a:lnTo>
                      <a:pt x="5605" y="1965"/>
                    </a:lnTo>
                    <a:lnTo>
                      <a:pt x="4647" y="1963"/>
                    </a:lnTo>
                    <a:lnTo>
                      <a:pt x="3690" y="1961"/>
                    </a:lnTo>
                    <a:lnTo>
                      <a:pt x="3690" y="1504"/>
                    </a:lnTo>
                    <a:lnTo>
                      <a:pt x="3690" y="1046"/>
                    </a:lnTo>
                    <a:lnTo>
                      <a:pt x="4647" y="1045"/>
                    </a:lnTo>
                    <a:lnTo>
                      <a:pt x="5604" y="1043"/>
                    </a:lnTo>
                    <a:lnTo>
                      <a:pt x="5633" y="972"/>
                    </a:lnTo>
                    <a:cubicBezTo>
                      <a:pt x="5721" y="766"/>
                      <a:pt x="5846" y="595"/>
                      <a:pt x="6014" y="454"/>
                    </a:cubicBezTo>
                    <a:cubicBezTo>
                      <a:pt x="6553" y="0"/>
                      <a:pt x="7340" y="24"/>
                      <a:pt x="7848" y="509"/>
                    </a:cubicBezTo>
                    <a:cubicBezTo>
                      <a:pt x="8070" y="721"/>
                      <a:pt x="8206" y="981"/>
                      <a:pt x="8260" y="1294"/>
                    </a:cubicBezTo>
                    <a:cubicBezTo>
                      <a:pt x="8276" y="1389"/>
                      <a:pt x="8276" y="1618"/>
                      <a:pt x="8260" y="1714"/>
                    </a:cubicBezTo>
                    <a:cubicBezTo>
                      <a:pt x="8206" y="2026"/>
                      <a:pt x="8069" y="2287"/>
                      <a:pt x="7848" y="2499"/>
                    </a:cubicBezTo>
                    <a:cubicBezTo>
                      <a:pt x="7644" y="2693"/>
                      <a:pt x="7396" y="2816"/>
                      <a:pt x="7113" y="2863"/>
                    </a:cubicBezTo>
                    <a:cubicBezTo>
                      <a:pt x="7050" y="2873"/>
                      <a:pt x="6836" y="2882"/>
                      <a:pt x="6793" y="287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114" name="Group 113"/>
            <p:cNvGrpSpPr/>
            <p:nvPr/>
          </p:nvGrpSpPr>
          <p:grpSpPr>
            <a:xfrm>
              <a:off x="6967506" y="1284151"/>
              <a:ext cx="1112324" cy="722944"/>
              <a:chOff x="5384827" y="1266164"/>
              <a:chExt cx="1112324" cy="722944"/>
            </a:xfrm>
          </p:grpSpPr>
          <p:sp>
            <p:nvSpPr>
              <p:cNvPr id="115" name="Rounded Rectangle 114"/>
              <p:cNvSpPr>
                <a:spLocks noChangeAspect="1"/>
              </p:cNvSpPr>
              <p:nvPr/>
            </p:nvSpPr>
            <p:spPr>
              <a:xfrm>
                <a:off x="5413505" y="1266164"/>
                <a:ext cx="1054966" cy="72294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48000" tIns="48000" rIns="48000" bIns="48000" rtlCol="0" anchor="ctr"/>
              <a:lstStyle/>
              <a:p>
                <a:pPr algn="ctr"/>
                <a:endParaRPr lang="de-DE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5384827" y="1734137"/>
                <a:ext cx="1112324" cy="253916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de-DE" sz="1600" dirty="0" err="1">
                    <a:solidFill>
                      <a:schemeClr val="bg1"/>
                    </a:solidFill>
                  </a:rPr>
                  <a:t>Recertification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116"/>
              <p:cNvSpPr>
                <a:spLocks noChangeAspect="1" noEditPoints="1"/>
              </p:cNvSpPr>
              <p:nvPr/>
            </p:nvSpPr>
            <p:spPr bwMode="auto">
              <a:xfrm>
                <a:off x="5727266" y="1348657"/>
                <a:ext cx="427445" cy="427445"/>
              </a:xfrm>
              <a:custGeom>
                <a:avLst/>
                <a:gdLst>
                  <a:gd name="T0" fmla="*/ 240 w 266"/>
                  <a:gd name="T1" fmla="*/ 186 h 266"/>
                  <a:gd name="T2" fmla="*/ 240 w 266"/>
                  <a:gd name="T3" fmla="*/ 106 h 266"/>
                  <a:gd name="T4" fmla="*/ 266 w 266"/>
                  <a:gd name="T5" fmla="*/ 106 h 266"/>
                  <a:gd name="T6" fmla="*/ 266 w 266"/>
                  <a:gd name="T7" fmla="*/ 186 h 266"/>
                  <a:gd name="T8" fmla="*/ 240 w 266"/>
                  <a:gd name="T9" fmla="*/ 213 h 266"/>
                  <a:gd name="T10" fmla="*/ 80 w 266"/>
                  <a:gd name="T11" fmla="*/ 213 h 266"/>
                  <a:gd name="T12" fmla="*/ 53 w 266"/>
                  <a:gd name="T13" fmla="*/ 186 h 266"/>
                  <a:gd name="T14" fmla="*/ 53 w 266"/>
                  <a:gd name="T15" fmla="*/ 26 h 266"/>
                  <a:gd name="T16" fmla="*/ 80 w 266"/>
                  <a:gd name="T17" fmla="*/ 0 h 266"/>
                  <a:gd name="T18" fmla="*/ 186 w 266"/>
                  <a:gd name="T19" fmla="*/ 0 h 266"/>
                  <a:gd name="T20" fmla="*/ 186 w 266"/>
                  <a:gd name="T21" fmla="*/ 26 h 266"/>
                  <a:gd name="T22" fmla="*/ 80 w 266"/>
                  <a:gd name="T23" fmla="*/ 26 h 266"/>
                  <a:gd name="T24" fmla="*/ 80 w 266"/>
                  <a:gd name="T25" fmla="*/ 186 h 266"/>
                  <a:gd name="T26" fmla="*/ 240 w 266"/>
                  <a:gd name="T27" fmla="*/ 186 h 266"/>
                  <a:gd name="T28" fmla="*/ 118 w 266"/>
                  <a:gd name="T29" fmla="*/ 67 h 266"/>
                  <a:gd name="T30" fmla="*/ 160 w 266"/>
                  <a:gd name="T31" fmla="*/ 109 h 266"/>
                  <a:gd name="T32" fmla="*/ 248 w 266"/>
                  <a:gd name="T33" fmla="*/ 21 h 266"/>
                  <a:gd name="T34" fmla="*/ 266 w 266"/>
                  <a:gd name="T35" fmla="*/ 40 h 266"/>
                  <a:gd name="T36" fmla="*/ 160 w 266"/>
                  <a:gd name="T37" fmla="*/ 146 h 266"/>
                  <a:gd name="T38" fmla="*/ 100 w 266"/>
                  <a:gd name="T39" fmla="*/ 86 h 266"/>
                  <a:gd name="T40" fmla="*/ 118 w 266"/>
                  <a:gd name="T41" fmla="*/ 67 h 266"/>
                  <a:gd name="T42" fmla="*/ 186 w 266"/>
                  <a:gd name="T43" fmla="*/ 240 h 266"/>
                  <a:gd name="T44" fmla="*/ 186 w 266"/>
                  <a:gd name="T45" fmla="*/ 266 h 266"/>
                  <a:gd name="T46" fmla="*/ 26 w 266"/>
                  <a:gd name="T47" fmla="*/ 266 h 266"/>
                  <a:gd name="T48" fmla="*/ 0 w 266"/>
                  <a:gd name="T49" fmla="*/ 240 h 266"/>
                  <a:gd name="T50" fmla="*/ 0 w 266"/>
                  <a:gd name="T51" fmla="*/ 66 h 266"/>
                  <a:gd name="T52" fmla="*/ 26 w 266"/>
                  <a:gd name="T53" fmla="*/ 66 h 266"/>
                  <a:gd name="T54" fmla="*/ 26 w 266"/>
                  <a:gd name="T55" fmla="*/ 240 h 266"/>
                  <a:gd name="T56" fmla="*/ 186 w 266"/>
                  <a:gd name="T57" fmla="*/ 24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6" h="266">
                    <a:moveTo>
                      <a:pt x="240" y="186"/>
                    </a:moveTo>
                    <a:lnTo>
                      <a:pt x="240" y="106"/>
                    </a:lnTo>
                    <a:lnTo>
                      <a:pt x="266" y="106"/>
                    </a:lnTo>
                    <a:lnTo>
                      <a:pt x="266" y="186"/>
                    </a:lnTo>
                    <a:cubicBezTo>
                      <a:pt x="266" y="201"/>
                      <a:pt x="254" y="213"/>
                      <a:pt x="240" y="213"/>
                    </a:cubicBezTo>
                    <a:lnTo>
                      <a:pt x="80" y="213"/>
                    </a:lnTo>
                    <a:cubicBezTo>
                      <a:pt x="65" y="213"/>
                      <a:pt x="53" y="201"/>
                      <a:pt x="53" y="186"/>
                    </a:cubicBezTo>
                    <a:lnTo>
                      <a:pt x="53" y="26"/>
                    </a:lnTo>
                    <a:cubicBezTo>
                      <a:pt x="53" y="12"/>
                      <a:pt x="65" y="0"/>
                      <a:pt x="80" y="0"/>
                    </a:cubicBezTo>
                    <a:lnTo>
                      <a:pt x="186" y="0"/>
                    </a:lnTo>
                    <a:lnTo>
                      <a:pt x="186" y="26"/>
                    </a:lnTo>
                    <a:lnTo>
                      <a:pt x="80" y="26"/>
                    </a:lnTo>
                    <a:lnTo>
                      <a:pt x="80" y="186"/>
                    </a:lnTo>
                    <a:lnTo>
                      <a:pt x="240" y="186"/>
                    </a:lnTo>
                    <a:moveTo>
                      <a:pt x="118" y="67"/>
                    </a:moveTo>
                    <a:lnTo>
                      <a:pt x="160" y="109"/>
                    </a:lnTo>
                    <a:lnTo>
                      <a:pt x="248" y="21"/>
                    </a:lnTo>
                    <a:lnTo>
                      <a:pt x="266" y="40"/>
                    </a:lnTo>
                    <a:lnTo>
                      <a:pt x="160" y="146"/>
                    </a:lnTo>
                    <a:lnTo>
                      <a:pt x="100" y="86"/>
                    </a:lnTo>
                    <a:lnTo>
                      <a:pt x="118" y="67"/>
                    </a:lnTo>
                    <a:moveTo>
                      <a:pt x="186" y="240"/>
                    </a:moveTo>
                    <a:lnTo>
                      <a:pt x="186" y="266"/>
                    </a:lnTo>
                    <a:lnTo>
                      <a:pt x="26" y="266"/>
                    </a:lnTo>
                    <a:cubicBezTo>
                      <a:pt x="12" y="266"/>
                      <a:pt x="0" y="254"/>
                      <a:pt x="0" y="240"/>
                    </a:cubicBezTo>
                    <a:lnTo>
                      <a:pt x="0" y="66"/>
                    </a:lnTo>
                    <a:lnTo>
                      <a:pt x="26" y="66"/>
                    </a:lnTo>
                    <a:lnTo>
                      <a:pt x="26" y="240"/>
                    </a:lnTo>
                    <a:lnTo>
                      <a:pt x="186" y="24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vert="horz" wrap="square" lIns="121920" tIns="60960" rIns="121920" bIns="60960" anchor="t" anchorCtr="0" upright="1">
                <a:noAutofit/>
              </a:bodyPr>
              <a:lstStyle/>
              <a:p>
                <a:endParaRPr lang="de-DE" sz="2400"/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5163513" y="1915829"/>
            <a:ext cx="1483099" cy="963925"/>
            <a:chOff x="5384827" y="1266164"/>
            <a:chExt cx="1112324" cy="722944"/>
          </a:xfrm>
        </p:grpSpPr>
        <p:sp>
          <p:nvSpPr>
            <p:cNvPr id="120" name="Rounded Rectangle 119"/>
            <p:cNvSpPr>
              <a:spLocks noChangeAspect="1"/>
            </p:cNvSpPr>
            <p:nvPr/>
          </p:nvSpPr>
          <p:spPr>
            <a:xfrm>
              <a:off x="5413505" y="1266164"/>
              <a:ext cx="1054966" cy="72294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000" tIns="48000" rIns="48000" bIns="48000" rtlCol="0" anchor="ctr"/>
            <a:lstStyle/>
            <a:p>
              <a:pPr algn="ctr"/>
              <a:endParaRPr lang="de-DE" sz="2400" dirty="0">
                <a:solidFill>
                  <a:schemeClr val="bg1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384827" y="1734137"/>
              <a:ext cx="1112324" cy="25391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600" dirty="0" err="1">
                  <a:solidFill>
                    <a:schemeClr val="bg1"/>
                  </a:solidFill>
                </a:rPr>
                <a:t>Recertification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122" name="Freeform 121"/>
            <p:cNvSpPr>
              <a:spLocks noChangeAspect="1" noEditPoints="1"/>
            </p:cNvSpPr>
            <p:nvPr/>
          </p:nvSpPr>
          <p:spPr bwMode="auto">
            <a:xfrm>
              <a:off x="5727266" y="1348657"/>
              <a:ext cx="427445" cy="427445"/>
            </a:xfrm>
            <a:custGeom>
              <a:avLst/>
              <a:gdLst>
                <a:gd name="T0" fmla="*/ 240 w 266"/>
                <a:gd name="T1" fmla="*/ 186 h 266"/>
                <a:gd name="T2" fmla="*/ 240 w 266"/>
                <a:gd name="T3" fmla="*/ 106 h 266"/>
                <a:gd name="T4" fmla="*/ 266 w 266"/>
                <a:gd name="T5" fmla="*/ 106 h 266"/>
                <a:gd name="T6" fmla="*/ 266 w 266"/>
                <a:gd name="T7" fmla="*/ 186 h 266"/>
                <a:gd name="T8" fmla="*/ 240 w 266"/>
                <a:gd name="T9" fmla="*/ 213 h 266"/>
                <a:gd name="T10" fmla="*/ 80 w 266"/>
                <a:gd name="T11" fmla="*/ 213 h 266"/>
                <a:gd name="T12" fmla="*/ 53 w 266"/>
                <a:gd name="T13" fmla="*/ 186 h 266"/>
                <a:gd name="T14" fmla="*/ 53 w 266"/>
                <a:gd name="T15" fmla="*/ 26 h 266"/>
                <a:gd name="T16" fmla="*/ 80 w 266"/>
                <a:gd name="T17" fmla="*/ 0 h 266"/>
                <a:gd name="T18" fmla="*/ 186 w 266"/>
                <a:gd name="T19" fmla="*/ 0 h 266"/>
                <a:gd name="T20" fmla="*/ 186 w 266"/>
                <a:gd name="T21" fmla="*/ 26 h 266"/>
                <a:gd name="T22" fmla="*/ 80 w 266"/>
                <a:gd name="T23" fmla="*/ 26 h 266"/>
                <a:gd name="T24" fmla="*/ 80 w 266"/>
                <a:gd name="T25" fmla="*/ 186 h 266"/>
                <a:gd name="T26" fmla="*/ 240 w 266"/>
                <a:gd name="T27" fmla="*/ 186 h 266"/>
                <a:gd name="T28" fmla="*/ 118 w 266"/>
                <a:gd name="T29" fmla="*/ 67 h 266"/>
                <a:gd name="T30" fmla="*/ 160 w 266"/>
                <a:gd name="T31" fmla="*/ 109 h 266"/>
                <a:gd name="T32" fmla="*/ 248 w 266"/>
                <a:gd name="T33" fmla="*/ 21 h 266"/>
                <a:gd name="T34" fmla="*/ 266 w 266"/>
                <a:gd name="T35" fmla="*/ 40 h 266"/>
                <a:gd name="T36" fmla="*/ 160 w 266"/>
                <a:gd name="T37" fmla="*/ 146 h 266"/>
                <a:gd name="T38" fmla="*/ 100 w 266"/>
                <a:gd name="T39" fmla="*/ 86 h 266"/>
                <a:gd name="T40" fmla="*/ 118 w 266"/>
                <a:gd name="T41" fmla="*/ 67 h 266"/>
                <a:gd name="T42" fmla="*/ 186 w 266"/>
                <a:gd name="T43" fmla="*/ 240 h 266"/>
                <a:gd name="T44" fmla="*/ 186 w 266"/>
                <a:gd name="T45" fmla="*/ 266 h 266"/>
                <a:gd name="T46" fmla="*/ 26 w 266"/>
                <a:gd name="T47" fmla="*/ 266 h 266"/>
                <a:gd name="T48" fmla="*/ 0 w 266"/>
                <a:gd name="T49" fmla="*/ 240 h 266"/>
                <a:gd name="T50" fmla="*/ 0 w 266"/>
                <a:gd name="T51" fmla="*/ 66 h 266"/>
                <a:gd name="T52" fmla="*/ 26 w 266"/>
                <a:gd name="T53" fmla="*/ 66 h 266"/>
                <a:gd name="T54" fmla="*/ 26 w 266"/>
                <a:gd name="T55" fmla="*/ 240 h 266"/>
                <a:gd name="T56" fmla="*/ 186 w 266"/>
                <a:gd name="T57" fmla="*/ 24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240" y="186"/>
                  </a:moveTo>
                  <a:lnTo>
                    <a:pt x="240" y="106"/>
                  </a:lnTo>
                  <a:lnTo>
                    <a:pt x="266" y="106"/>
                  </a:lnTo>
                  <a:lnTo>
                    <a:pt x="266" y="186"/>
                  </a:lnTo>
                  <a:cubicBezTo>
                    <a:pt x="266" y="201"/>
                    <a:pt x="254" y="213"/>
                    <a:pt x="240" y="213"/>
                  </a:cubicBezTo>
                  <a:lnTo>
                    <a:pt x="80" y="213"/>
                  </a:lnTo>
                  <a:cubicBezTo>
                    <a:pt x="65" y="213"/>
                    <a:pt x="53" y="201"/>
                    <a:pt x="53" y="186"/>
                  </a:cubicBezTo>
                  <a:lnTo>
                    <a:pt x="53" y="26"/>
                  </a:lnTo>
                  <a:cubicBezTo>
                    <a:pt x="53" y="12"/>
                    <a:pt x="65" y="0"/>
                    <a:pt x="80" y="0"/>
                  </a:cubicBezTo>
                  <a:lnTo>
                    <a:pt x="186" y="0"/>
                  </a:lnTo>
                  <a:lnTo>
                    <a:pt x="186" y="26"/>
                  </a:lnTo>
                  <a:lnTo>
                    <a:pt x="80" y="26"/>
                  </a:lnTo>
                  <a:lnTo>
                    <a:pt x="80" y="186"/>
                  </a:lnTo>
                  <a:lnTo>
                    <a:pt x="240" y="186"/>
                  </a:lnTo>
                  <a:moveTo>
                    <a:pt x="118" y="67"/>
                  </a:moveTo>
                  <a:lnTo>
                    <a:pt x="160" y="109"/>
                  </a:lnTo>
                  <a:lnTo>
                    <a:pt x="248" y="21"/>
                  </a:lnTo>
                  <a:lnTo>
                    <a:pt x="266" y="40"/>
                  </a:lnTo>
                  <a:lnTo>
                    <a:pt x="160" y="146"/>
                  </a:lnTo>
                  <a:lnTo>
                    <a:pt x="100" y="86"/>
                  </a:lnTo>
                  <a:lnTo>
                    <a:pt x="118" y="67"/>
                  </a:lnTo>
                  <a:moveTo>
                    <a:pt x="186" y="240"/>
                  </a:moveTo>
                  <a:lnTo>
                    <a:pt x="186" y="266"/>
                  </a:lnTo>
                  <a:lnTo>
                    <a:pt x="26" y="266"/>
                  </a:lnTo>
                  <a:cubicBezTo>
                    <a:pt x="12" y="266"/>
                    <a:pt x="0" y="254"/>
                    <a:pt x="0" y="240"/>
                  </a:cubicBezTo>
                  <a:lnTo>
                    <a:pt x="0" y="66"/>
                  </a:lnTo>
                  <a:lnTo>
                    <a:pt x="26" y="66"/>
                  </a:lnTo>
                  <a:lnTo>
                    <a:pt x="26" y="240"/>
                  </a:lnTo>
                  <a:lnTo>
                    <a:pt x="186" y="24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endParaRPr lang="de-DE" sz="240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171395" y="851528"/>
            <a:ext cx="1438087" cy="963925"/>
            <a:chOff x="7002370" y="694485"/>
            <a:chExt cx="1078565" cy="722944"/>
          </a:xfrm>
        </p:grpSpPr>
        <p:grpSp>
          <p:nvGrpSpPr>
            <p:cNvPr id="123" name="Group 122"/>
            <p:cNvGrpSpPr/>
            <p:nvPr/>
          </p:nvGrpSpPr>
          <p:grpSpPr>
            <a:xfrm>
              <a:off x="7002370" y="694485"/>
              <a:ext cx="1078565" cy="722944"/>
              <a:chOff x="5401712" y="1266164"/>
              <a:chExt cx="1078565" cy="722944"/>
            </a:xfrm>
          </p:grpSpPr>
          <p:sp>
            <p:nvSpPr>
              <p:cNvPr id="124" name="Rounded Rectangle 123"/>
              <p:cNvSpPr>
                <a:spLocks noChangeAspect="1"/>
              </p:cNvSpPr>
              <p:nvPr/>
            </p:nvSpPr>
            <p:spPr>
              <a:xfrm>
                <a:off x="5413505" y="1266164"/>
                <a:ext cx="1054966" cy="722944"/>
              </a:xfrm>
              <a:prstGeom prst="roundRect">
                <a:avLst/>
              </a:prstGeom>
              <a:solidFill>
                <a:srgbClr val="E0520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48000" tIns="48000" rIns="48000" bIns="48000" rtlCol="0" anchor="ctr"/>
              <a:lstStyle/>
              <a:p>
                <a:pPr algn="ctr"/>
                <a:endParaRPr lang="de-DE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5401712" y="1734137"/>
                <a:ext cx="1078565" cy="253916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de-DE" sz="1600" dirty="0">
                    <a:solidFill>
                      <a:schemeClr val="bg1"/>
                    </a:solidFill>
                  </a:rPr>
                  <a:t>Digital </a:t>
                </a:r>
                <a:r>
                  <a:rPr lang="de-DE" sz="1600" dirty="0" err="1">
                    <a:solidFill>
                      <a:schemeClr val="bg1"/>
                    </a:solidFill>
                  </a:rPr>
                  <a:t>Transf</a:t>
                </a:r>
                <a:r>
                  <a:rPr lang="de-DE" sz="16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p:grpSp>
        <p:sp>
          <p:nvSpPr>
            <p:cNvPr id="127" name="Freeform 13"/>
            <p:cNvSpPr>
              <a:spLocks noChangeAspect="1"/>
            </p:cNvSpPr>
            <p:nvPr/>
          </p:nvSpPr>
          <p:spPr bwMode="auto">
            <a:xfrm>
              <a:off x="7208973" y="749301"/>
              <a:ext cx="656155" cy="435501"/>
            </a:xfrm>
            <a:custGeom>
              <a:avLst/>
              <a:gdLst>
                <a:gd name="T0" fmla="*/ 548 w 677"/>
                <a:gd name="T1" fmla="*/ 169 h 451"/>
                <a:gd name="T2" fmla="*/ 339 w 677"/>
                <a:gd name="T3" fmla="*/ 0 h 451"/>
                <a:gd name="T4" fmla="*/ 152 w 677"/>
                <a:gd name="T5" fmla="*/ 112 h 451"/>
                <a:gd name="T6" fmla="*/ 0 w 677"/>
                <a:gd name="T7" fmla="*/ 282 h 451"/>
                <a:gd name="T8" fmla="*/ 169 w 677"/>
                <a:gd name="T9" fmla="*/ 451 h 451"/>
                <a:gd name="T10" fmla="*/ 536 w 677"/>
                <a:gd name="T11" fmla="*/ 451 h 451"/>
                <a:gd name="T12" fmla="*/ 677 w 677"/>
                <a:gd name="T13" fmla="*/ 310 h 451"/>
                <a:gd name="T14" fmla="*/ 548 w 677"/>
                <a:gd name="T15" fmla="*/ 16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7" h="451">
                  <a:moveTo>
                    <a:pt x="548" y="169"/>
                  </a:moveTo>
                  <a:cubicBezTo>
                    <a:pt x="528" y="73"/>
                    <a:pt x="443" y="0"/>
                    <a:pt x="339" y="0"/>
                  </a:cubicBezTo>
                  <a:cubicBezTo>
                    <a:pt x="257" y="0"/>
                    <a:pt x="186" y="45"/>
                    <a:pt x="152" y="112"/>
                  </a:cubicBezTo>
                  <a:cubicBezTo>
                    <a:pt x="65" y="124"/>
                    <a:pt x="0" y="194"/>
                    <a:pt x="0" y="282"/>
                  </a:cubicBezTo>
                  <a:cubicBezTo>
                    <a:pt x="0" y="375"/>
                    <a:pt x="76" y="451"/>
                    <a:pt x="169" y="451"/>
                  </a:cubicBezTo>
                  <a:lnTo>
                    <a:pt x="536" y="451"/>
                  </a:lnTo>
                  <a:cubicBezTo>
                    <a:pt x="615" y="451"/>
                    <a:pt x="677" y="389"/>
                    <a:pt x="677" y="310"/>
                  </a:cubicBezTo>
                  <a:cubicBezTo>
                    <a:pt x="677" y="237"/>
                    <a:pt x="618" y="175"/>
                    <a:pt x="548" y="16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1157840" y="850882"/>
            <a:ext cx="7448251" cy="964033"/>
            <a:chOff x="868380" y="638161"/>
            <a:chExt cx="5586188" cy="723025"/>
          </a:xfrm>
        </p:grpSpPr>
        <p:grpSp>
          <p:nvGrpSpPr>
            <p:cNvPr id="130" name="Group 129"/>
            <p:cNvGrpSpPr/>
            <p:nvPr/>
          </p:nvGrpSpPr>
          <p:grpSpPr>
            <a:xfrm>
              <a:off x="5376003" y="638242"/>
              <a:ext cx="1078565" cy="722944"/>
              <a:chOff x="7002370" y="694485"/>
              <a:chExt cx="1078565" cy="722944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7002370" y="694485"/>
                <a:ext cx="1078565" cy="722944"/>
                <a:chOff x="5401712" y="1266164"/>
                <a:chExt cx="1078565" cy="722944"/>
              </a:xfrm>
            </p:grpSpPr>
            <p:sp>
              <p:nvSpPr>
                <p:cNvPr id="133" name="Rounded Rectangle 132"/>
                <p:cNvSpPr>
                  <a:spLocks noChangeAspect="1"/>
                </p:cNvSpPr>
                <p:nvPr/>
              </p:nvSpPr>
              <p:spPr>
                <a:xfrm>
                  <a:off x="5413505" y="1266164"/>
                  <a:ext cx="1054966" cy="722944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48000" tIns="48000" rIns="48000" bIns="48000" rtlCol="0" anchor="ctr"/>
                <a:lstStyle/>
                <a:p>
                  <a:pPr algn="ctr"/>
                  <a:endParaRPr lang="de-DE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5401712" y="1734137"/>
                  <a:ext cx="1078565" cy="253916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algn="ctr">
                    <a:buClr>
                      <a:schemeClr val="accent2"/>
                    </a:buClr>
                  </a:pPr>
                  <a:r>
                    <a:rPr lang="de-DE" sz="1600" dirty="0">
                      <a:solidFill>
                        <a:schemeClr val="bg1"/>
                      </a:solidFill>
                    </a:rPr>
                    <a:t>Digital </a:t>
                  </a:r>
                  <a:r>
                    <a:rPr lang="de-DE" sz="1600" dirty="0" err="1">
                      <a:solidFill>
                        <a:schemeClr val="bg1"/>
                      </a:solidFill>
                    </a:rPr>
                    <a:t>Transf</a:t>
                  </a:r>
                  <a:r>
                    <a:rPr lang="de-DE" sz="160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32" name="Freeform 13"/>
              <p:cNvSpPr>
                <a:spLocks noChangeAspect="1"/>
              </p:cNvSpPr>
              <p:nvPr/>
            </p:nvSpPr>
            <p:spPr bwMode="auto">
              <a:xfrm>
                <a:off x="7208973" y="749301"/>
                <a:ext cx="656155" cy="435501"/>
              </a:xfrm>
              <a:custGeom>
                <a:avLst/>
                <a:gdLst>
                  <a:gd name="T0" fmla="*/ 548 w 677"/>
                  <a:gd name="T1" fmla="*/ 169 h 451"/>
                  <a:gd name="T2" fmla="*/ 339 w 677"/>
                  <a:gd name="T3" fmla="*/ 0 h 451"/>
                  <a:gd name="T4" fmla="*/ 152 w 677"/>
                  <a:gd name="T5" fmla="*/ 112 h 451"/>
                  <a:gd name="T6" fmla="*/ 0 w 677"/>
                  <a:gd name="T7" fmla="*/ 282 h 451"/>
                  <a:gd name="T8" fmla="*/ 169 w 677"/>
                  <a:gd name="T9" fmla="*/ 451 h 451"/>
                  <a:gd name="T10" fmla="*/ 536 w 677"/>
                  <a:gd name="T11" fmla="*/ 451 h 451"/>
                  <a:gd name="T12" fmla="*/ 677 w 677"/>
                  <a:gd name="T13" fmla="*/ 310 h 451"/>
                  <a:gd name="T14" fmla="*/ 548 w 677"/>
                  <a:gd name="T15" fmla="*/ 169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7" h="451">
                    <a:moveTo>
                      <a:pt x="548" y="169"/>
                    </a:moveTo>
                    <a:cubicBezTo>
                      <a:pt x="528" y="73"/>
                      <a:pt x="443" y="0"/>
                      <a:pt x="339" y="0"/>
                    </a:cubicBezTo>
                    <a:cubicBezTo>
                      <a:pt x="257" y="0"/>
                      <a:pt x="186" y="45"/>
                      <a:pt x="152" y="112"/>
                    </a:cubicBezTo>
                    <a:cubicBezTo>
                      <a:pt x="65" y="124"/>
                      <a:pt x="0" y="194"/>
                      <a:pt x="0" y="282"/>
                    </a:cubicBezTo>
                    <a:cubicBezTo>
                      <a:pt x="0" y="375"/>
                      <a:pt x="76" y="451"/>
                      <a:pt x="169" y="451"/>
                    </a:cubicBezTo>
                    <a:lnTo>
                      <a:pt x="536" y="451"/>
                    </a:lnTo>
                    <a:cubicBezTo>
                      <a:pt x="615" y="451"/>
                      <a:pt x="677" y="389"/>
                      <a:pt x="677" y="310"/>
                    </a:cubicBezTo>
                    <a:cubicBezTo>
                      <a:pt x="677" y="237"/>
                      <a:pt x="618" y="175"/>
                      <a:pt x="548" y="16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3873462" y="638242"/>
              <a:ext cx="1078565" cy="722944"/>
              <a:chOff x="7002370" y="694485"/>
              <a:chExt cx="1078565" cy="722944"/>
            </a:xfrm>
          </p:grpSpPr>
          <p:grpSp>
            <p:nvGrpSpPr>
              <p:cNvPr id="136" name="Group 135"/>
              <p:cNvGrpSpPr/>
              <p:nvPr/>
            </p:nvGrpSpPr>
            <p:grpSpPr>
              <a:xfrm>
                <a:off x="7002370" y="694485"/>
                <a:ext cx="1078565" cy="722944"/>
                <a:chOff x="5401712" y="1266164"/>
                <a:chExt cx="1078565" cy="722944"/>
              </a:xfrm>
            </p:grpSpPr>
            <p:sp>
              <p:nvSpPr>
                <p:cNvPr id="138" name="Rounded Rectangle 137"/>
                <p:cNvSpPr>
                  <a:spLocks noChangeAspect="1"/>
                </p:cNvSpPr>
                <p:nvPr/>
              </p:nvSpPr>
              <p:spPr>
                <a:xfrm>
                  <a:off x="5413505" y="1266164"/>
                  <a:ext cx="1054966" cy="722944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48000" tIns="48000" rIns="48000" bIns="48000" rtlCol="0" anchor="ctr"/>
                <a:lstStyle/>
                <a:p>
                  <a:pPr algn="ctr"/>
                  <a:endParaRPr lang="de-DE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5401712" y="1734137"/>
                  <a:ext cx="1078565" cy="253916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algn="ctr">
                    <a:buClr>
                      <a:schemeClr val="accent2"/>
                    </a:buClr>
                  </a:pPr>
                  <a:r>
                    <a:rPr lang="de-DE" sz="1600" dirty="0">
                      <a:solidFill>
                        <a:schemeClr val="bg1"/>
                      </a:solidFill>
                    </a:rPr>
                    <a:t>Digital </a:t>
                  </a:r>
                  <a:r>
                    <a:rPr lang="de-DE" sz="1600" dirty="0" err="1">
                      <a:solidFill>
                        <a:schemeClr val="bg1"/>
                      </a:solidFill>
                    </a:rPr>
                    <a:t>Transf</a:t>
                  </a:r>
                  <a:r>
                    <a:rPr lang="de-DE" sz="160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37" name="Freeform 13"/>
              <p:cNvSpPr>
                <a:spLocks noChangeAspect="1"/>
              </p:cNvSpPr>
              <p:nvPr/>
            </p:nvSpPr>
            <p:spPr bwMode="auto">
              <a:xfrm>
                <a:off x="7208973" y="749301"/>
                <a:ext cx="656155" cy="435501"/>
              </a:xfrm>
              <a:custGeom>
                <a:avLst/>
                <a:gdLst>
                  <a:gd name="T0" fmla="*/ 548 w 677"/>
                  <a:gd name="T1" fmla="*/ 169 h 451"/>
                  <a:gd name="T2" fmla="*/ 339 w 677"/>
                  <a:gd name="T3" fmla="*/ 0 h 451"/>
                  <a:gd name="T4" fmla="*/ 152 w 677"/>
                  <a:gd name="T5" fmla="*/ 112 h 451"/>
                  <a:gd name="T6" fmla="*/ 0 w 677"/>
                  <a:gd name="T7" fmla="*/ 282 h 451"/>
                  <a:gd name="T8" fmla="*/ 169 w 677"/>
                  <a:gd name="T9" fmla="*/ 451 h 451"/>
                  <a:gd name="T10" fmla="*/ 536 w 677"/>
                  <a:gd name="T11" fmla="*/ 451 h 451"/>
                  <a:gd name="T12" fmla="*/ 677 w 677"/>
                  <a:gd name="T13" fmla="*/ 310 h 451"/>
                  <a:gd name="T14" fmla="*/ 548 w 677"/>
                  <a:gd name="T15" fmla="*/ 169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7" h="451">
                    <a:moveTo>
                      <a:pt x="548" y="169"/>
                    </a:moveTo>
                    <a:cubicBezTo>
                      <a:pt x="528" y="73"/>
                      <a:pt x="443" y="0"/>
                      <a:pt x="339" y="0"/>
                    </a:cubicBezTo>
                    <a:cubicBezTo>
                      <a:pt x="257" y="0"/>
                      <a:pt x="186" y="45"/>
                      <a:pt x="152" y="112"/>
                    </a:cubicBezTo>
                    <a:cubicBezTo>
                      <a:pt x="65" y="124"/>
                      <a:pt x="0" y="194"/>
                      <a:pt x="0" y="282"/>
                    </a:cubicBezTo>
                    <a:cubicBezTo>
                      <a:pt x="0" y="375"/>
                      <a:pt x="76" y="451"/>
                      <a:pt x="169" y="451"/>
                    </a:cubicBezTo>
                    <a:lnTo>
                      <a:pt x="536" y="451"/>
                    </a:lnTo>
                    <a:cubicBezTo>
                      <a:pt x="615" y="451"/>
                      <a:pt x="677" y="389"/>
                      <a:pt x="677" y="310"/>
                    </a:cubicBezTo>
                    <a:cubicBezTo>
                      <a:pt x="677" y="237"/>
                      <a:pt x="618" y="175"/>
                      <a:pt x="548" y="16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2370921" y="638161"/>
              <a:ext cx="1078565" cy="722944"/>
              <a:chOff x="7002370" y="694485"/>
              <a:chExt cx="1078565" cy="722944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7002370" y="694485"/>
                <a:ext cx="1078565" cy="722944"/>
                <a:chOff x="5401712" y="1266164"/>
                <a:chExt cx="1078565" cy="722944"/>
              </a:xfrm>
            </p:grpSpPr>
            <p:sp>
              <p:nvSpPr>
                <p:cNvPr id="143" name="Rounded Rectangle 142"/>
                <p:cNvSpPr>
                  <a:spLocks noChangeAspect="1"/>
                </p:cNvSpPr>
                <p:nvPr/>
              </p:nvSpPr>
              <p:spPr>
                <a:xfrm>
                  <a:off x="5413505" y="1266164"/>
                  <a:ext cx="1054966" cy="722944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48000" tIns="48000" rIns="48000" bIns="48000" rtlCol="0" anchor="ctr"/>
                <a:lstStyle/>
                <a:p>
                  <a:pPr algn="ctr"/>
                  <a:endParaRPr lang="de-DE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5401712" y="1734137"/>
                  <a:ext cx="1078565" cy="253916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algn="ctr">
                    <a:buClr>
                      <a:schemeClr val="accent2"/>
                    </a:buClr>
                  </a:pPr>
                  <a:r>
                    <a:rPr lang="de-DE" sz="1600" dirty="0">
                      <a:solidFill>
                        <a:schemeClr val="bg1"/>
                      </a:solidFill>
                    </a:rPr>
                    <a:t>Digital </a:t>
                  </a:r>
                  <a:r>
                    <a:rPr lang="de-DE" sz="1600" dirty="0" err="1">
                      <a:solidFill>
                        <a:schemeClr val="bg1"/>
                      </a:solidFill>
                    </a:rPr>
                    <a:t>Transf</a:t>
                  </a:r>
                  <a:r>
                    <a:rPr lang="de-DE" sz="160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42" name="Freeform 13"/>
              <p:cNvSpPr>
                <a:spLocks noChangeAspect="1"/>
              </p:cNvSpPr>
              <p:nvPr/>
            </p:nvSpPr>
            <p:spPr bwMode="auto">
              <a:xfrm>
                <a:off x="7208973" y="749301"/>
                <a:ext cx="656155" cy="435501"/>
              </a:xfrm>
              <a:custGeom>
                <a:avLst/>
                <a:gdLst>
                  <a:gd name="T0" fmla="*/ 548 w 677"/>
                  <a:gd name="T1" fmla="*/ 169 h 451"/>
                  <a:gd name="T2" fmla="*/ 339 w 677"/>
                  <a:gd name="T3" fmla="*/ 0 h 451"/>
                  <a:gd name="T4" fmla="*/ 152 w 677"/>
                  <a:gd name="T5" fmla="*/ 112 h 451"/>
                  <a:gd name="T6" fmla="*/ 0 w 677"/>
                  <a:gd name="T7" fmla="*/ 282 h 451"/>
                  <a:gd name="T8" fmla="*/ 169 w 677"/>
                  <a:gd name="T9" fmla="*/ 451 h 451"/>
                  <a:gd name="T10" fmla="*/ 536 w 677"/>
                  <a:gd name="T11" fmla="*/ 451 h 451"/>
                  <a:gd name="T12" fmla="*/ 677 w 677"/>
                  <a:gd name="T13" fmla="*/ 310 h 451"/>
                  <a:gd name="T14" fmla="*/ 548 w 677"/>
                  <a:gd name="T15" fmla="*/ 169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7" h="451">
                    <a:moveTo>
                      <a:pt x="548" y="169"/>
                    </a:moveTo>
                    <a:cubicBezTo>
                      <a:pt x="528" y="73"/>
                      <a:pt x="443" y="0"/>
                      <a:pt x="339" y="0"/>
                    </a:cubicBezTo>
                    <a:cubicBezTo>
                      <a:pt x="257" y="0"/>
                      <a:pt x="186" y="45"/>
                      <a:pt x="152" y="112"/>
                    </a:cubicBezTo>
                    <a:cubicBezTo>
                      <a:pt x="65" y="124"/>
                      <a:pt x="0" y="194"/>
                      <a:pt x="0" y="282"/>
                    </a:cubicBezTo>
                    <a:cubicBezTo>
                      <a:pt x="0" y="375"/>
                      <a:pt x="76" y="451"/>
                      <a:pt x="169" y="451"/>
                    </a:cubicBezTo>
                    <a:lnTo>
                      <a:pt x="536" y="451"/>
                    </a:lnTo>
                    <a:cubicBezTo>
                      <a:pt x="615" y="451"/>
                      <a:pt x="677" y="389"/>
                      <a:pt x="677" y="310"/>
                    </a:cubicBezTo>
                    <a:cubicBezTo>
                      <a:pt x="677" y="237"/>
                      <a:pt x="618" y="175"/>
                      <a:pt x="548" y="16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868380" y="638161"/>
              <a:ext cx="1078565" cy="722944"/>
              <a:chOff x="7002370" y="694485"/>
              <a:chExt cx="1078565" cy="722944"/>
            </a:xfrm>
          </p:grpSpPr>
          <p:grpSp>
            <p:nvGrpSpPr>
              <p:cNvPr id="146" name="Group 145"/>
              <p:cNvGrpSpPr/>
              <p:nvPr/>
            </p:nvGrpSpPr>
            <p:grpSpPr>
              <a:xfrm>
                <a:off x="7002370" y="694485"/>
                <a:ext cx="1078565" cy="722944"/>
                <a:chOff x="5401712" y="1266164"/>
                <a:chExt cx="1078565" cy="722944"/>
              </a:xfrm>
            </p:grpSpPr>
            <p:sp>
              <p:nvSpPr>
                <p:cNvPr id="148" name="Rounded Rectangle 147"/>
                <p:cNvSpPr>
                  <a:spLocks noChangeAspect="1"/>
                </p:cNvSpPr>
                <p:nvPr/>
              </p:nvSpPr>
              <p:spPr>
                <a:xfrm>
                  <a:off x="5413505" y="1266164"/>
                  <a:ext cx="1054966" cy="722944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48000" tIns="48000" rIns="48000" bIns="48000" rtlCol="0" anchor="ctr"/>
                <a:lstStyle/>
                <a:p>
                  <a:pPr algn="ctr"/>
                  <a:endParaRPr lang="de-DE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9" name="TextBox 148"/>
                <p:cNvSpPr txBox="1"/>
                <p:nvPr/>
              </p:nvSpPr>
              <p:spPr>
                <a:xfrm>
                  <a:off x="5401712" y="1734137"/>
                  <a:ext cx="1078565" cy="253916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algn="ctr">
                    <a:buClr>
                      <a:schemeClr val="accent2"/>
                    </a:buClr>
                  </a:pPr>
                  <a:r>
                    <a:rPr lang="de-DE" sz="1600" dirty="0">
                      <a:solidFill>
                        <a:schemeClr val="bg1"/>
                      </a:solidFill>
                    </a:rPr>
                    <a:t>Digital </a:t>
                  </a:r>
                  <a:r>
                    <a:rPr lang="de-DE" sz="1600" dirty="0" err="1">
                      <a:solidFill>
                        <a:schemeClr val="bg1"/>
                      </a:solidFill>
                    </a:rPr>
                    <a:t>Transf</a:t>
                  </a:r>
                  <a:r>
                    <a:rPr lang="de-DE" sz="160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47" name="Freeform 13"/>
              <p:cNvSpPr>
                <a:spLocks noChangeAspect="1"/>
              </p:cNvSpPr>
              <p:nvPr/>
            </p:nvSpPr>
            <p:spPr bwMode="auto">
              <a:xfrm>
                <a:off x="7208973" y="749301"/>
                <a:ext cx="656155" cy="435501"/>
              </a:xfrm>
              <a:custGeom>
                <a:avLst/>
                <a:gdLst>
                  <a:gd name="T0" fmla="*/ 548 w 677"/>
                  <a:gd name="T1" fmla="*/ 169 h 451"/>
                  <a:gd name="T2" fmla="*/ 339 w 677"/>
                  <a:gd name="T3" fmla="*/ 0 h 451"/>
                  <a:gd name="T4" fmla="*/ 152 w 677"/>
                  <a:gd name="T5" fmla="*/ 112 h 451"/>
                  <a:gd name="T6" fmla="*/ 0 w 677"/>
                  <a:gd name="T7" fmla="*/ 282 h 451"/>
                  <a:gd name="T8" fmla="*/ 169 w 677"/>
                  <a:gd name="T9" fmla="*/ 451 h 451"/>
                  <a:gd name="T10" fmla="*/ 536 w 677"/>
                  <a:gd name="T11" fmla="*/ 451 h 451"/>
                  <a:gd name="T12" fmla="*/ 677 w 677"/>
                  <a:gd name="T13" fmla="*/ 310 h 451"/>
                  <a:gd name="T14" fmla="*/ 548 w 677"/>
                  <a:gd name="T15" fmla="*/ 169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7" h="451">
                    <a:moveTo>
                      <a:pt x="548" y="169"/>
                    </a:moveTo>
                    <a:cubicBezTo>
                      <a:pt x="528" y="73"/>
                      <a:pt x="443" y="0"/>
                      <a:pt x="339" y="0"/>
                    </a:cubicBezTo>
                    <a:cubicBezTo>
                      <a:pt x="257" y="0"/>
                      <a:pt x="186" y="45"/>
                      <a:pt x="152" y="112"/>
                    </a:cubicBezTo>
                    <a:cubicBezTo>
                      <a:pt x="65" y="124"/>
                      <a:pt x="0" y="194"/>
                      <a:pt x="0" y="282"/>
                    </a:cubicBezTo>
                    <a:cubicBezTo>
                      <a:pt x="0" y="375"/>
                      <a:pt x="76" y="451"/>
                      <a:pt x="169" y="451"/>
                    </a:cubicBezTo>
                    <a:lnTo>
                      <a:pt x="536" y="451"/>
                    </a:lnTo>
                    <a:cubicBezTo>
                      <a:pt x="615" y="451"/>
                      <a:pt x="677" y="389"/>
                      <a:pt x="677" y="310"/>
                    </a:cubicBezTo>
                    <a:cubicBezTo>
                      <a:pt x="677" y="237"/>
                      <a:pt x="618" y="175"/>
                      <a:pt x="548" y="16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75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>
            <a:spLocks noChangeAspect="1"/>
          </p:cNvSpPr>
          <p:nvPr/>
        </p:nvSpPr>
        <p:spPr>
          <a:xfrm>
            <a:off x="10918865" y="187396"/>
            <a:ext cx="1003300" cy="963925"/>
          </a:xfrm>
          <a:prstGeom prst="round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3466" y="121793"/>
            <a:ext cx="11925999" cy="1005721"/>
          </a:xfrm>
        </p:spPr>
        <p:txBody>
          <a:bodyPr/>
          <a:lstStyle/>
          <a:p>
            <a:r>
              <a:rPr lang="de-DE" dirty="0"/>
              <a:t>Efficiency – The Initial Driver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Provisioning</a:t>
            </a:r>
            <a:endParaRPr lang="de-D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72792" y="2470638"/>
            <a:ext cx="4887096" cy="4020614"/>
          </a:xfrm>
        </p:spPr>
        <p:txBody>
          <a:bodyPr/>
          <a:lstStyle/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Admin Speed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Lower Admin Costs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Less Expertise needed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Accuracy 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Less errors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...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366471" y="5552518"/>
            <a:ext cx="768000" cy="651436"/>
            <a:chOff x="1930769" y="4196397"/>
            <a:chExt cx="576000" cy="488577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930769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38531" y="4453949"/>
              <a:ext cx="560490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Linux/Unix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47816" y="5550655"/>
            <a:ext cx="788170" cy="651436"/>
            <a:chOff x="3715373" y="4194999"/>
            <a:chExt cx="591128" cy="488577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22937" y="4194999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 dirty="0">
                <a:solidFill>
                  <a:srgbClr val="010514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5884" y="4455347"/>
              <a:ext cx="570108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Directories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5373" y="4222845"/>
              <a:ext cx="591128" cy="22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333" b="1" i="1" dirty="0">
                  <a:solidFill>
                    <a:srgbClr val="FF0000"/>
                  </a:solidFill>
                </a:rPr>
                <a:t>LDAP</a:t>
              </a: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5386876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448713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10551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427378" y="5552518"/>
            <a:ext cx="835485" cy="651436"/>
            <a:chOff x="2815800" y="4196397"/>
            <a:chExt cx="626614" cy="488577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2841106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15800" y="4453949"/>
              <a:ext cx="62661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Applications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rgbClr val="E0520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886" y="4236280"/>
              <a:ext cx="382440" cy="195044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229405" y="5552518"/>
            <a:ext cx="768000" cy="651436"/>
            <a:chOff x="196043" y="4196397"/>
            <a:chExt cx="576000" cy="488577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196043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2052" y="4453949"/>
              <a:ext cx="50398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Windows</a:t>
              </a:r>
            </a:p>
          </p:txBody>
        </p:sp>
        <p:sp>
          <p:nvSpPr>
            <p:cNvPr id="32" name="Freeform 5"/>
            <p:cNvSpPr>
              <a:spLocks noChangeAspect="1" noEditPoints="1"/>
            </p:cNvSpPr>
            <p:nvPr/>
          </p:nvSpPr>
          <p:spPr bwMode="auto">
            <a:xfrm>
              <a:off x="388883" y="4243648"/>
              <a:ext cx="190321" cy="212566"/>
            </a:xfrm>
            <a:custGeom>
              <a:avLst/>
              <a:gdLst>
                <a:gd name="T0" fmla="*/ 0 w 479"/>
                <a:gd name="T1" fmla="*/ 254 h 537"/>
                <a:gd name="T2" fmla="*/ 0 w 479"/>
                <a:gd name="T3" fmla="*/ 106 h 537"/>
                <a:gd name="T4" fmla="*/ 169 w 479"/>
                <a:gd name="T5" fmla="*/ 69 h 537"/>
                <a:gd name="T6" fmla="*/ 169 w 479"/>
                <a:gd name="T7" fmla="*/ 252 h 537"/>
                <a:gd name="T8" fmla="*/ 0 w 479"/>
                <a:gd name="T9" fmla="*/ 254 h 537"/>
                <a:gd name="T10" fmla="*/ 479 w 479"/>
                <a:gd name="T11" fmla="*/ 0 h 537"/>
                <a:gd name="T12" fmla="*/ 479 w 479"/>
                <a:gd name="T13" fmla="*/ 247 h 537"/>
                <a:gd name="T14" fmla="*/ 197 w 479"/>
                <a:gd name="T15" fmla="*/ 252 h 537"/>
                <a:gd name="T16" fmla="*/ 197 w 479"/>
                <a:gd name="T17" fmla="*/ 63 h 537"/>
                <a:gd name="T18" fmla="*/ 479 w 479"/>
                <a:gd name="T19" fmla="*/ 0 h 537"/>
                <a:gd name="T20" fmla="*/ 0 w 479"/>
                <a:gd name="T21" fmla="*/ 283 h 537"/>
                <a:gd name="T22" fmla="*/ 169 w 479"/>
                <a:gd name="T23" fmla="*/ 285 h 537"/>
                <a:gd name="T24" fmla="*/ 169 w 479"/>
                <a:gd name="T25" fmla="*/ 477 h 537"/>
                <a:gd name="T26" fmla="*/ 0 w 479"/>
                <a:gd name="T27" fmla="*/ 445 h 537"/>
                <a:gd name="T28" fmla="*/ 0 w 479"/>
                <a:gd name="T29" fmla="*/ 283 h 537"/>
                <a:gd name="T30" fmla="*/ 479 w 479"/>
                <a:gd name="T31" fmla="*/ 290 h 537"/>
                <a:gd name="T32" fmla="*/ 479 w 479"/>
                <a:gd name="T33" fmla="*/ 537 h 537"/>
                <a:gd name="T34" fmla="*/ 197 w 479"/>
                <a:gd name="T35" fmla="*/ 483 h 537"/>
                <a:gd name="T36" fmla="*/ 197 w 479"/>
                <a:gd name="T37" fmla="*/ 285 h 537"/>
                <a:gd name="T38" fmla="*/ 479 w 479"/>
                <a:gd name="T39" fmla="*/ 29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37">
                  <a:moveTo>
                    <a:pt x="0" y="254"/>
                  </a:moveTo>
                  <a:lnTo>
                    <a:pt x="0" y="106"/>
                  </a:lnTo>
                  <a:lnTo>
                    <a:pt x="169" y="69"/>
                  </a:lnTo>
                  <a:lnTo>
                    <a:pt x="169" y="252"/>
                  </a:lnTo>
                  <a:lnTo>
                    <a:pt x="0" y="254"/>
                  </a:lnTo>
                  <a:moveTo>
                    <a:pt x="479" y="0"/>
                  </a:moveTo>
                  <a:lnTo>
                    <a:pt x="479" y="247"/>
                  </a:lnTo>
                  <a:lnTo>
                    <a:pt x="197" y="252"/>
                  </a:lnTo>
                  <a:lnTo>
                    <a:pt x="197" y="63"/>
                  </a:lnTo>
                  <a:lnTo>
                    <a:pt x="479" y="0"/>
                  </a:lnTo>
                  <a:moveTo>
                    <a:pt x="0" y="283"/>
                  </a:moveTo>
                  <a:lnTo>
                    <a:pt x="169" y="285"/>
                  </a:lnTo>
                  <a:lnTo>
                    <a:pt x="169" y="477"/>
                  </a:lnTo>
                  <a:lnTo>
                    <a:pt x="0" y="445"/>
                  </a:lnTo>
                  <a:lnTo>
                    <a:pt x="0" y="283"/>
                  </a:lnTo>
                  <a:moveTo>
                    <a:pt x="479" y="290"/>
                  </a:moveTo>
                  <a:lnTo>
                    <a:pt x="479" y="537"/>
                  </a:lnTo>
                  <a:lnTo>
                    <a:pt x="197" y="483"/>
                  </a:lnTo>
                  <a:lnTo>
                    <a:pt x="197" y="285"/>
                  </a:lnTo>
                  <a:lnTo>
                    <a:pt x="479" y="290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270676" y="5552518"/>
            <a:ext cx="800219" cy="651436"/>
            <a:chOff x="1055747" y="4196397"/>
            <a:chExt cx="600164" cy="488577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1067828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5747" y="4453949"/>
              <a:ext cx="60016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Mail-Server</a:t>
              </a:r>
            </a:p>
          </p:txBody>
        </p:sp>
        <p:sp>
          <p:nvSpPr>
            <p:cNvPr id="36" name="Freeform 9"/>
            <p:cNvSpPr>
              <a:spLocks noChangeAspect="1" noEditPoints="1"/>
            </p:cNvSpPr>
            <p:nvPr/>
          </p:nvSpPr>
          <p:spPr bwMode="auto">
            <a:xfrm>
              <a:off x="1233747" y="4268080"/>
              <a:ext cx="244162" cy="193692"/>
            </a:xfrm>
            <a:custGeom>
              <a:avLst/>
              <a:gdLst>
                <a:gd name="T0" fmla="*/ 508 w 565"/>
                <a:gd name="T1" fmla="*/ 112 h 451"/>
                <a:gd name="T2" fmla="*/ 283 w 565"/>
                <a:gd name="T3" fmla="*/ 254 h 451"/>
                <a:gd name="T4" fmla="*/ 57 w 565"/>
                <a:gd name="T5" fmla="*/ 112 h 451"/>
                <a:gd name="T6" fmla="*/ 57 w 565"/>
                <a:gd name="T7" fmla="*/ 56 h 451"/>
                <a:gd name="T8" fmla="*/ 283 w 565"/>
                <a:gd name="T9" fmla="*/ 197 h 451"/>
                <a:gd name="T10" fmla="*/ 508 w 565"/>
                <a:gd name="T11" fmla="*/ 56 h 451"/>
                <a:gd name="T12" fmla="*/ 508 w 565"/>
                <a:gd name="T13" fmla="*/ 0 h 451"/>
                <a:gd name="T14" fmla="*/ 57 w 565"/>
                <a:gd name="T15" fmla="*/ 0 h 451"/>
                <a:gd name="T16" fmla="*/ 0 w 565"/>
                <a:gd name="T17" fmla="*/ 56 h 451"/>
                <a:gd name="T18" fmla="*/ 0 w 565"/>
                <a:gd name="T19" fmla="*/ 395 h 451"/>
                <a:gd name="T20" fmla="*/ 57 w 565"/>
                <a:gd name="T21" fmla="*/ 451 h 451"/>
                <a:gd name="T22" fmla="*/ 508 w 565"/>
                <a:gd name="T23" fmla="*/ 451 h 451"/>
                <a:gd name="T24" fmla="*/ 565 w 565"/>
                <a:gd name="T25" fmla="*/ 395 h 451"/>
                <a:gd name="T26" fmla="*/ 565 w 565"/>
                <a:gd name="T27" fmla="*/ 56 h 451"/>
                <a:gd name="T28" fmla="*/ 508 w 565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5" h="451">
                  <a:moveTo>
                    <a:pt x="508" y="112"/>
                  </a:moveTo>
                  <a:lnTo>
                    <a:pt x="283" y="254"/>
                  </a:lnTo>
                  <a:lnTo>
                    <a:pt x="57" y="112"/>
                  </a:lnTo>
                  <a:lnTo>
                    <a:pt x="57" y="56"/>
                  </a:lnTo>
                  <a:lnTo>
                    <a:pt x="283" y="197"/>
                  </a:lnTo>
                  <a:lnTo>
                    <a:pt x="508" y="56"/>
                  </a:lnTo>
                  <a:moveTo>
                    <a:pt x="508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6"/>
                  </a:cubicBezTo>
                  <a:lnTo>
                    <a:pt x="0" y="395"/>
                  </a:lnTo>
                  <a:cubicBezTo>
                    <a:pt x="0" y="424"/>
                    <a:pt x="27" y="451"/>
                    <a:pt x="57" y="451"/>
                  </a:cubicBezTo>
                  <a:lnTo>
                    <a:pt x="508" y="451"/>
                  </a:lnTo>
                  <a:cubicBezTo>
                    <a:pt x="538" y="451"/>
                    <a:pt x="565" y="424"/>
                    <a:pt x="565" y="395"/>
                  </a:cubicBezTo>
                  <a:lnTo>
                    <a:pt x="565" y="56"/>
                  </a:lnTo>
                  <a:cubicBezTo>
                    <a:pt x="565" y="25"/>
                    <a:pt x="539" y="0"/>
                    <a:pt x="508" y="0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06603" y="5545837"/>
            <a:ext cx="768000" cy="651436"/>
            <a:chOff x="5605712" y="4191391"/>
            <a:chExt cx="576000" cy="488577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5605712" y="4191391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18276" y="4456213"/>
              <a:ext cx="550871" cy="176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Self-Made</a:t>
              </a:r>
            </a:p>
          </p:txBody>
        </p:sp>
        <p:sp>
          <p:nvSpPr>
            <p:cNvPr id="40" name="Freeform 9"/>
            <p:cNvSpPr>
              <a:spLocks noChangeAspect="1"/>
            </p:cNvSpPr>
            <p:nvPr/>
          </p:nvSpPr>
          <p:spPr bwMode="auto">
            <a:xfrm>
              <a:off x="5783142" y="4258305"/>
              <a:ext cx="221141" cy="218615"/>
            </a:xfrm>
            <a:custGeom>
              <a:avLst/>
              <a:gdLst>
                <a:gd name="T0" fmla="*/ 630 w 641"/>
                <a:gd name="T1" fmla="*/ 519 h 635"/>
                <a:gd name="T2" fmla="*/ 373 w 641"/>
                <a:gd name="T3" fmla="*/ 262 h 635"/>
                <a:gd name="T4" fmla="*/ 330 w 641"/>
                <a:gd name="T5" fmla="*/ 67 h 635"/>
                <a:gd name="T6" fmla="*/ 122 w 641"/>
                <a:gd name="T7" fmla="*/ 31 h 635"/>
                <a:gd name="T8" fmla="*/ 243 w 641"/>
                <a:gd name="T9" fmla="*/ 152 h 635"/>
                <a:gd name="T10" fmla="*/ 158 w 641"/>
                <a:gd name="T11" fmla="*/ 237 h 635"/>
                <a:gd name="T12" fmla="*/ 34 w 641"/>
                <a:gd name="T13" fmla="*/ 115 h 635"/>
                <a:gd name="T14" fmla="*/ 71 w 641"/>
                <a:gd name="T15" fmla="*/ 324 h 635"/>
                <a:gd name="T16" fmla="*/ 266 w 641"/>
                <a:gd name="T17" fmla="*/ 366 h 635"/>
                <a:gd name="T18" fmla="*/ 522 w 641"/>
                <a:gd name="T19" fmla="*/ 623 h 635"/>
                <a:gd name="T20" fmla="*/ 562 w 641"/>
                <a:gd name="T21" fmla="*/ 623 h 635"/>
                <a:gd name="T22" fmla="*/ 627 w 641"/>
                <a:gd name="T23" fmla="*/ 558 h 635"/>
                <a:gd name="T24" fmla="*/ 630 w 641"/>
                <a:gd name="T25" fmla="*/ 519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1" h="635">
                  <a:moveTo>
                    <a:pt x="630" y="519"/>
                  </a:moveTo>
                  <a:lnTo>
                    <a:pt x="373" y="262"/>
                  </a:lnTo>
                  <a:cubicBezTo>
                    <a:pt x="398" y="197"/>
                    <a:pt x="384" y="121"/>
                    <a:pt x="330" y="67"/>
                  </a:cubicBezTo>
                  <a:cubicBezTo>
                    <a:pt x="274" y="11"/>
                    <a:pt x="189" y="0"/>
                    <a:pt x="122" y="31"/>
                  </a:cubicBezTo>
                  <a:lnTo>
                    <a:pt x="243" y="152"/>
                  </a:lnTo>
                  <a:lnTo>
                    <a:pt x="158" y="237"/>
                  </a:lnTo>
                  <a:lnTo>
                    <a:pt x="34" y="115"/>
                  </a:lnTo>
                  <a:cubicBezTo>
                    <a:pt x="0" y="183"/>
                    <a:pt x="14" y="268"/>
                    <a:pt x="71" y="324"/>
                  </a:cubicBezTo>
                  <a:cubicBezTo>
                    <a:pt x="124" y="378"/>
                    <a:pt x="201" y="392"/>
                    <a:pt x="266" y="366"/>
                  </a:cubicBezTo>
                  <a:lnTo>
                    <a:pt x="522" y="623"/>
                  </a:lnTo>
                  <a:cubicBezTo>
                    <a:pt x="534" y="635"/>
                    <a:pt x="551" y="635"/>
                    <a:pt x="562" y="623"/>
                  </a:cubicBezTo>
                  <a:lnTo>
                    <a:pt x="627" y="558"/>
                  </a:lnTo>
                  <a:cubicBezTo>
                    <a:pt x="641" y="547"/>
                    <a:pt x="641" y="527"/>
                    <a:pt x="630" y="519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4263978" y="5982951"/>
            <a:ext cx="1" cy="2062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ine 88"/>
          <p:cNvSpPr>
            <a:spLocks noChangeAspect="1" noChangeShapeType="1"/>
          </p:cNvSpPr>
          <p:nvPr/>
        </p:nvSpPr>
        <p:spPr bwMode="auto">
          <a:xfrm rot="10800000" flipH="1" flipV="1">
            <a:off x="1694769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5" name="Line 88"/>
          <p:cNvSpPr>
            <a:spLocks noChangeAspect="1" noChangeShapeType="1"/>
          </p:cNvSpPr>
          <p:nvPr/>
        </p:nvSpPr>
        <p:spPr bwMode="auto">
          <a:xfrm rot="10800000" flipH="1" flipV="1">
            <a:off x="2767510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6" name="Line 88"/>
          <p:cNvSpPr>
            <a:spLocks noChangeAspect="1" noChangeShapeType="1"/>
          </p:cNvSpPr>
          <p:nvPr/>
        </p:nvSpPr>
        <p:spPr bwMode="auto">
          <a:xfrm rot="10800000" flipH="1" flipV="1">
            <a:off x="3840252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7" name="Line 88"/>
          <p:cNvSpPr>
            <a:spLocks noChangeAspect="1" noChangeShapeType="1"/>
          </p:cNvSpPr>
          <p:nvPr/>
        </p:nvSpPr>
        <p:spPr bwMode="auto">
          <a:xfrm rot="10800000" flipH="1" flipV="1">
            <a:off x="4912993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8" name="Line 88"/>
          <p:cNvSpPr>
            <a:spLocks noChangeAspect="1" noChangeShapeType="1"/>
          </p:cNvSpPr>
          <p:nvPr/>
        </p:nvSpPr>
        <p:spPr bwMode="auto">
          <a:xfrm rot="10800000" flipH="1" flipV="1">
            <a:off x="5985733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43" name="Line 88"/>
          <p:cNvSpPr>
            <a:spLocks noChangeAspect="1" noChangeShapeType="1"/>
          </p:cNvSpPr>
          <p:nvPr/>
        </p:nvSpPr>
        <p:spPr bwMode="auto">
          <a:xfrm rot="10800000" flipH="1" flipV="1">
            <a:off x="622028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81844" y="4204751"/>
            <a:ext cx="716863" cy="723183"/>
            <a:chOff x="228984" y="3191410"/>
            <a:chExt cx="537647" cy="542387"/>
          </a:xfrm>
        </p:grpSpPr>
        <p:sp>
          <p:nvSpPr>
            <p:cNvPr id="45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348297" y="4204751"/>
            <a:ext cx="716863" cy="723183"/>
            <a:chOff x="228984" y="3191410"/>
            <a:chExt cx="537647" cy="542387"/>
          </a:xfrm>
        </p:grpSpPr>
        <p:sp>
          <p:nvSpPr>
            <p:cNvPr id="49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414750" y="4204751"/>
            <a:ext cx="716863" cy="723183"/>
            <a:chOff x="228984" y="3191410"/>
            <a:chExt cx="537647" cy="542387"/>
          </a:xfrm>
        </p:grpSpPr>
        <p:sp>
          <p:nvSpPr>
            <p:cNvPr id="52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481204" y="4204751"/>
            <a:ext cx="716863" cy="723183"/>
            <a:chOff x="228984" y="3191410"/>
            <a:chExt cx="537647" cy="542387"/>
          </a:xfrm>
        </p:grpSpPr>
        <p:sp>
          <p:nvSpPr>
            <p:cNvPr id="55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547657" y="4204751"/>
            <a:ext cx="716863" cy="723183"/>
            <a:chOff x="228984" y="3191410"/>
            <a:chExt cx="537647" cy="542387"/>
          </a:xfrm>
        </p:grpSpPr>
        <p:sp>
          <p:nvSpPr>
            <p:cNvPr id="58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614108" y="4204751"/>
            <a:ext cx="716863" cy="723183"/>
            <a:chOff x="228984" y="3191410"/>
            <a:chExt cx="537647" cy="542387"/>
          </a:xfrm>
        </p:grpSpPr>
        <p:sp>
          <p:nvSpPr>
            <p:cNvPr id="61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sp>
        <p:nvSpPr>
          <p:cNvPr id="64" name="Text Placeholder 7"/>
          <p:cNvSpPr txBox="1">
            <a:spLocks/>
          </p:cNvSpPr>
          <p:nvPr/>
        </p:nvSpPr>
        <p:spPr bwMode="gray">
          <a:xfrm>
            <a:off x="667967" y="1077385"/>
            <a:ext cx="5099740" cy="512656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80975" indent="-180975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5000"/>
              <a:buFont typeface="Arial" panose="020B0604020202020204" pitchFamily="34" charset="0"/>
              <a:buChar char="›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38163" indent="-179388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06450" indent="-17780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tabLst>
                <a:tab pos="808038" algn="l"/>
              </a:tabLst>
              <a:defRPr lang="en-US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069975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35087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200" dirty="0"/>
          </a:p>
        </p:txBody>
      </p:sp>
      <p:sp>
        <p:nvSpPr>
          <p:cNvPr id="65" name="Rectangle 64"/>
          <p:cNvSpPr/>
          <p:nvPr/>
        </p:nvSpPr>
        <p:spPr>
          <a:xfrm>
            <a:off x="622027" y="835374"/>
            <a:ext cx="11392173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dirty="0"/>
              <a:t>Instead of an access right administration per system,</a:t>
            </a:r>
          </a:p>
          <a:p>
            <a:r>
              <a:rPr lang="en-US" sz="2667" dirty="0"/>
              <a:t>central provisioning to all systems saves time and resources.</a:t>
            </a:r>
          </a:p>
          <a:p>
            <a:endParaRPr lang="en-US" sz="2667" dirty="0"/>
          </a:p>
        </p:txBody>
      </p:sp>
      <p:sp>
        <p:nvSpPr>
          <p:cNvPr id="66" name="Rectangle 65"/>
          <p:cNvSpPr/>
          <p:nvPr/>
        </p:nvSpPr>
        <p:spPr>
          <a:xfrm>
            <a:off x="309299" y="3823616"/>
            <a:ext cx="6112759" cy="11105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Identity </a:t>
            </a:r>
            <a:r>
              <a:rPr lang="de-DE" sz="2400" dirty="0" err="1">
                <a:solidFill>
                  <a:schemeClr val="bg1"/>
                </a:solidFill>
              </a:rPr>
              <a:t>Provisioning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7" name="Line 88"/>
          <p:cNvSpPr>
            <a:spLocks noChangeAspect="1" noChangeShapeType="1"/>
          </p:cNvSpPr>
          <p:nvPr/>
        </p:nvSpPr>
        <p:spPr bwMode="auto">
          <a:xfrm rot="10800000" flipH="1" flipV="1">
            <a:off x="3383160" y="3216275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3042976" y="2397306"/>
            <a:ext cx="716863" cy="723183"/>
            <a:chOff x="228984" y="3191410"/>
            <a:chExt cx="537647" cy="542387"/>
          </a:xfrm>
        </p:grpSpPr>
        <p:sp>
          <p:nvSpPr>
            <p:cNvPr id="69" name="Freeform 25"/>
            <p:cNvSpPr>
              <a:spLocks noChangeAspect="1" noEditPoints="1"/>
            </p:cNvSpPr>
            <p:nvPr/>
          </p:nvSpPr>
          <p:spPr bwMode="auto">
            <a:xfrm>
              <a:off x="339235" y="3191410"/>
              <a:ext cx="317144" cy="314153"/>
            </a:xfrm>
            <a:custGeom>
              <a:avLst/>
              <a:gdLst>
                <a:gd name="T0" fmla="*/ 226 w 451"/>
                <a:gd name="T1" fmla="*/ 53 h 451"/>
                <a:gd name="T2" fmla="*/ 285 w 451"/>
                <a:gd name="T3" fmla="*/ 112 h 451"/>
                <a:gd name="T4" fmla="*/ 226 w 451"/>
                <a:gd name="T5" fmla="*/ 172 h 451"/>
                <a:gd name="T6" fmla="*/ 166 w 451"/>
                <a:gd name="T7" fmla="*/ 112 h 451"/>
                <a:gd name="T8" fmla="*/ 226 w 451"/>
                <a:gd name="T9" fmla="*/ 53 h 451"/>
                <a:gd name="T10" fmla="*/ 226 w 451"/>
                <a:gd name="T11" fmla="*/ 307 h 451"/>
                <a:gd name="T12" fmla="*/ 398 w 451"/>
                <a:gd name="T13" fmla="*/ 366 h 451"/>
                <a:gd name="T14" fmla="*/ 398 w 451"/>
                <a:gd name="T15" fmla="*/ 397 h 451"/>
                <a:gd name="T16" fmla="*/ 54 w 451"/>
                <a:gd name="T17" fmla="*/ 397 h 451"/>
                <a:gd name="T18" fmla="*/ 54 w 451"/>
                <a:gd name="T19" fmla="*/ 366 h 451"/>
                <a:gd name="T20" fmla="*/ 226 w 451"/>
                <a:gd name="T21" fmla="*/ 307 h 451"/>
                <a:gd name="T22" fmla="*/ 226 w 451"/>
                <a:gd name="T23" fmla="*/ 0 h 451"/>
                <a:gd name="T24" fmla="*/ 113 w 451"/>
                <a:gd name="T25" fmla="*/ 112 h 451"/>
                <a:gd name="T26" fmla="*/ 226 w 451"/>
                <a:gd name="T27" fmla="*/ 225 h 451"/>
                <a:gd name="T28" fmla="*/ 339 w 451"/>
                <a:gd name="T29" fmla="*/ 112 h 451"/>
                <a:gd name="T30" fmla="*/ 226 w 451"/>
                <a:gd name="T31" fmla="*/ 0 h 451"/>
                <a:gd name="T32" fmla="*/ 226 w 451"/>
                <a:gd name="T33" fmla="*/ 0 h 451"/>
                <a:gd name="T34" fmla="*/ 226 w 451"/>
                <a:gd name="T35" fmla="*/ 254 h 451"/>
                <a:gd name="T36" fmla="*/ 0 w 451"/>
                <a:gd name="T37" fmla="*/ 366 h 451"/>
                <a:gd name="T38" fmla="*/ 0 w 451"/>
                <a:gd name="T39" fmla="*/ 451 h 451"/>
                <a:gd name="T40" fmla="*/ 451 w 451"/>
                <a:gd name="T41" fmla="*/ 451 h 451"/>
                <a:gd name="T42" fmla="*/ 451 w 451"/>
                <a:gd name="T43" fmla="*/ 366 h 451"/>
                <a:gd name="T44" fmla="*/ 226 w 451"/>
                <a:gd name="T45" fmla="*/ 254 h 451"/>
                <a:gd name="T46" fmla="*/ 226 w 451"/>
                <a:gd name="T47" fmla="*/ 25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1" h="451">
                  <a:moveTo>
                    <a:pt x="226" y="53"/>
                  </a:moveTo>
                  <a:cubicBezTo>
                    <a:pt x="260" y="53"/>
                    <a:pt x="285" y="79"/>
                    <a:pt x="285" y="112"/>
                  </a:cubicBezTo>
                  <a:cubicBezTo>
                    <a:pt x="285" y="146"/>
                    <a:pt x="260" y="172"/>
                    <a:pt x="226" y="172"/>
                  </a:cubicBezTo>
                  <a:cubicBezTo>
                    <a:pt x="192" y="172"/>
                    <a:pt x="166" y="146"/>
                    <a:pt x="166" y="112"/>
                  </a:cubicBezTo>
                  <a:cubicBezTo>
                    <a:pt x="166" y="79"/>
                    <a:pt x="192" y="53"/>
                    <a:pt x="226" y="53"/>
                  </a:cubicBezTo>
                  <a:moveTo>
                    <a:pt x="226" y="307"/>
                  </a:moveTo>
                  <a:cubicBezTo>
                    <a:pt x="310" y="307"/>
                    <a:pt x="398" y="350"/>
                    <a:pt x="398" y="366"/>
                  </a:cubicBezTo>
                  <a:lnTo>
                    <a:pt x="398" y="397"/>
                  </a:lnTo>
                  <a:lnTo>
                    <a:pt x="54" y="397"/>
                  </a:lnTo>
                  <a:lnTo>
                    <a:pt x="54" y="366"/>
                  </a:lnTo>
                  <a:cubicBezTo>
                    <a:pt x="54" y="350"/>
                    <a:pt x="141" y="307"/>
                    <a:pt x="226" y="307"/>
                  </a:cubicBezTo>
                  <a:moveTo>
                    <a:pt x="226" y="0"/>
                  </a:moveTo>
                  <a:cubicBezTo>
                    <a:pt x="164" y="0"/>
                    <a:pt x="113" y="50"/>
                    <a:pt x="113" y="112"/>
                  </a:cubicBezTo>
                  <a:cubicBezTo>
                    <a:pt x="113" y="175"/>
                    <a:pt x="164" y="225"/>
                    <a:pt x="226" y="225"/>
                  </a:cubicBezTo>
                  <a:cubicBezTo>
                    <a:pt x="288" y="225"/>
                    <a:pt x="339" y="175"/>
                    <a:pt x="339" y="112"/>
                  </a:cubicBezTo>
                  <a:cubicBezTo>
                    <a:pt x="339" y="50"/>
                    <a:pt x="288" y="0"/>
                    <a:pt x="226" y="0"/>
                  </a:cubicBezTo>
                  <a:lnTo>
                    <a:pt x="226" y="0"/>
                  </a:lnTo>
                  <a:close/>
                  <a:moveTo>
                    <a:pt x="226" y="254"/>
                  </a:moveTo>
                  <a:cubicBezTo>
                    <a:pt x="149" y="254"/>
                    <a:pt x="0" y="290"/>
                    <a:pt x="0" y="366"/>
                  </a:cubicBezTo>
                  <a:lnTo>
                    <a:pt x="0" y="451"/>
                  </a:lnTo>
                  <a:lnTo>
                    <a:pt x="451" y="451"/>
                  </a:lnTo>
                  <a:lnTo>
                    <a:pt x="451" y="366"/>
                  </a:lnTo>
                  <a:cubicBezTo>
                    <a:pt x="451" y="290"/>
                    <a:pt x="302" y="254"/>
                    <a:pt x="226" y="254"/>
                  </a:cubicBezTo>
                  <a:lnTo>
                    <a:pt x="226" y="254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240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28984" y="3495222"/>
              <a:ext cx="537647" cy="23857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1467" dirty="0"/>
                <a:t>Admin</a:t>
              </a:r>
            </a:p>
          </p:txBody>
        </p:sp>
      </p:grpSp>
      <p:sp>
        <p:nvSpPr>
          <p:cNvPr id="79" name="Freeform 9"/>
          <p:cNvSpPr>
            <a:spLocks noChangeAspect="1"/>
          </p:cNvSpPr>
          <p:nvPr/>
        </p:nvSpPr>
        <p:spPr bwMode="auto">
          <a:xfrm>
            <a:off x="11101257" y="366747"/>
            <a:ext cx="638519" cy="616500"/>
          </a:xfrm>
          <a:custGeom>
            <a:avLst/>
            <a:gdLst>
              <a:gd name="T0" fmla="*/ 111 w 301"/>
              <a:gd name="T1" fmla="*/ 0 h 291"/>
              <a:gd name="T2" fmla="*/ 111 w 301"/>
              <a:gd name="T3" fmla="*/ 87 h 291"/>
              <a:gd name="T4" fmla="*/ 138 w 301"/>
              <a:gd name="T5" fmla="*/ 87 h 291"/>
              <a:gd name="T6" fmla="*/ 138 w 301"/>
              <a:gd name="T7" fmla="*/ 130 h 291"/>
              <a:gd name="T8" fmla="*/ 56 w 301"/>
              <a:gd name="T9" fmla="*/ 130 h 291"/>
              <a:gd name="T10" fmla="*/ 28 w 301"/>
              <a:gd name="T11" fmla="*/ 158 h 291"/>
              <a:gd name="T12" fmla="*/ 28 w 301"/>
              <a:gd name="T13" fmla="*/ 202 h 291"/>
              <a:gd name="T14" fmla="*/ 1 w 301"/>
              <a:gd name="T15" fmla="*/ 201 h 291"/>
              <a:gd name="T16" fmla="*/ 0 w 301"/>
              <a:gd name="T17" fmla="*/ 288 h 291"/>
              <a:gd name="T18" fmla="*/ 82 w 301"/>
              <a:gd name="T19" fmla="*/ 289 h 291"/>
              <a:gd name="T20" fmla="*/ 83 w 301"/>
              <a:gd name="T21" fmla="*/ 202 h 291"/>
              <a:gd name="T22" fmla="*/ 55 w 301"/>
              <a:gd name="T23" fmla="*/ 202 h 291"/>
              <a:gd name="T24" fmla="*/ 56 w 301"/>
              <a:gd name="T25" fmla="*/ 159 h 291"/>
              <a:gd name="T26" fmla="*/ 137 w 301"/>
              <a:gd name="T27" fmla="*/ 159 h 291"/>
              <a:gd name="T28" fmla="*/ 137 w 301"/>
              <a:gd name="T29" fmla="*/ 203 h 291"/>
              <a:gd name="T30" fmla="*/ 110 w 301"/>
              <a:gd name="T31" fmla="*/ 202 h 291"/>
              <a:gd name="T32" fmla="*/ 109 w 301"/>
              <a:gd name="T33" fmla="*/ 289 h 291"/>
              <a:gd name="T34" fmla="*/ 191 w 301"/>
              <a:gd name="T35" fmla="*/ 290 h 291"/>
              <a:gd name="T36" fmla="*/ 192 w 301"/>
              <a:gd name="T37" fmla="*/ 203 h 291"/>
              <a:gd name="T38" fmla="*/ 164 w 301"/>
              <a:gd name="T39" fmla="*/ 203 h 291"/>
              <a:gd name="T40" fmla="*/ 165 w 301"/>
              <a:gd name="T41" fmla="*/ 160 h 291"/>
              <a:gd name="T42" fmla="*/ 247 w 301"/>
              <a:gd name="T43" fmla="*/ 160 h 291"/>
              <a:gd name="T44" fmla="*/ 246 w 301"/>
              <a:gd name="T45" fmla="*/ 204 h 291"/>
              <a:gd name="T46" fmla="*/ 219 w 301"/>
              <a:gd name="T47" fmla="*/ 203 h 291"/>
              <a:gd name="T48" fmla="*/ 218 w 301"/>
              <a:gd name="T49" fmla="*/ 290 h 291"/>
              <a:gd name="T50" fmla="*/ 300 w 301"/>
              <a:gd name="T51" fmla="*/ 291 h 291"/>
              <a:gd name="T52" fmla="*/ 301 w 301"/>
              <a:gd name="T53" fmla="*/ 204 h 291"/>
              <a:gd name="T54" fmla="*/ 274 w 301"/>
              <a:gd name="T55" fmla="*/ 204 h 291"/>
              <a:gd name="T56" fmla="*/ 274 w 301"/>
              <a:gd name="T57" fmla="*/ 161 h 291"/>
              <a:gd name="T58" fmla="*/ 247 w 301"/>
              <a:gd name="T59" fmla="*/ 131 h 291"/>
              <a:gd name="T60" fmla="*/ 165 w 301"/>
              <a:gd name="T61" fmla="*/ 131 h 291"/>
              <a:gd name="T62" fmla="*/ 165 w 301"/>
              <a:gd name="T63" fmla="*/ 87 h 291"/>
              <a:gd name="T64" fmla="*/ 193 w 301"/>
              <a:gd name="T65" fmla="*/ 88 h 291"/>
              <a:gd name="T66" fmla="*/ 193 w 301"/>
              <a:gd name="T67" fmla="*/ 1 h 291"/>
              <a:gd name="T68" fmla="*/ 111 w 301"/>
              <a:gd name="T6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01" h="291">
                <a:moveTo>
                  <a:pt x="111" y="0"/>
                </a:moveTo>
                <a:lnTo>
                  <a:pt x="111" y="87"/>
                </a:lnTo>
                <a:lnTo>
                  <a:pt x="138" y="87"/>
                </a:lnTo>
                <a:lnTo>
                  <a:pt x="138" y="130"/>
                </a:lnTo>
                <a:lnTo>
                  <a:pt x="56" y="130"/>
                </a:lnTo>
                <a:cubicBezTo>
                  <a:pt x="41" y="129"/>
                  <a:pt x="28" y="142"/>
                  <a:pt x="28" y="158"/>
                </a:cubicBezTo>
                <a:lnTo>
                  <a:pt x="28" y="202"/>
                </a:lnTo>
                <a:lnTo>
                  <a:pt x="1" y="201"/>
                </a:lnTo>
                <a:lnTo>
                  <a:pt x="0" y="288"/>
                </a:lnTo>
                <a:lnTo>
                  <a:pt x="82" y="289"/>
                </a:lnTo>
                <a:lnTo>
                  <a:pt x="83" y="202"/>
                </a:lnTo>
                <a:lnTo>
                  <a:pt x="55" y="202"/>
                </a:lnTo>
                <a:lnTo>
                  <a:pt x="56" y="159"/>
                </a:lnTo>
                <a:lnTo>
                  <a:pt x="137" y="159"/>
                </a:lnTo>
                <a:lnTo>
                  <a:pt x="137" y="203"/>
                </a:lnTo>
                <a:lnTo>
                  <a:pt x="110" y="202"/>
                </a:lnTo>
                <a:lnTo>
                  <a:pt x="109" y="289"/>
                </a:lnTo>
                <a:lnTo>
                  <a:pt x="191" y="290"/>
                </a:lnTo>
                <a:lnTo>
                  <a:pt x="192" y="203"/>
                </a:lnTo>
                <a:lnTo>
                  <a:pt x="164" y="203"/>
                </a:lnTo>
                <a:lnTo>
                  <a:pt x="165" y="160"/>
                </a:lnTo>
                <a:lnTo>
                  <a:pt x="247" y="160"/>
                </a:lnTo>
                <a:lnTo>
                  <a:pt x="246" y="204"/>
                </a:lnTo>
                <a:lnTo>
                  <a:pt x="219" y="203"/>
                </a:lnTo>
                <a:lnTo>
                  <a:pt x="218" y="290"/>
                </a:lnTo>
                <a:lnTo>
                  <a:pt x="300" y="291"/>
                </a:lnTo>
                <a:lnTo>
                  <a:pt x="301" y="204"/>
                </a:lnTo>
                <a:lnTo>
                  <a:pt x="274" y="204"/>
                </a:lnTo>
                <a:lnTo>
                  <a:pt x="274" y="161"/>
                </a:lnTo>
                <a:cubicBezTo>
                  <a:pt x="274" y="145"/>
                  <a:pt x="262" y="132"/>
                  <a:pt x="247" y="131"/>
                </a:cubicBezTo>
                <a:lnTo>
                  <a:pt x="165" y="131"/>
                </a:lnTo>
                <a:lnTo>
                  <a:pt x="165" y="87"/>
                </a:lnTo>
                <a:lnTo>
                  <a:pt x="193" y="88"/>
                </a:lnTo>
                <a:lnTo>
                  <a:pt x="193" y="1"/>
                </a:lnTo>
                <a:lnTo>
                  <a:pt x="11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425763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6" grpId="0" animBg="1"/>
      <p:bldP spid="6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10601883" y="217175"/>
            <a:ext cx="1003300" cy="963925"/>
          </a:xfrm>
          <a:prstGeom prst="round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3466" y="121793"/>
            <a:ext cx="11925999" cy="929375"/>
          </a:xfrm>
        </p:spPr>
        <p:txBody>
          <a:bodyPr/>
          <a:lstStyle/>
          <a:p>
            <a:r>
              <a:rPr lang="en-US" dirty="0"/>
              <a:t>Traceability – Prerequisite for Security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72792" y="2639011"/>
            <a:ext cx="4887096" cy="3768140"/>
          </a:xfrm>
        </p:spPr>
        <p:txBody>
          <a:bodyPr/>
          <a:lstStyle/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transparency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Business Orientation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Efficiency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Security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366471" y="5552518"/>
            <a:ext cx="768000" cy="651436"/>
            <a:chOff x="1930769" y="4196397"/>
            <a:chExt cx="576000" cy="488577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930769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38531" y="4453949"/>
              <a:ext cx="560490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Linux/Unix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47816" y="5550655"/>
            <a:ext cx="788170" cy="651436"/>
            <a:chOff x="3715373" y="4194999"/>
            <a:chExt cx="591128" cy="488577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22937" y="4194999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 dirty="0">
                <a:solidFill>
                  <a:srgbClr val="010514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5884" y="4455347"/>
              <a:ext cx="570108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Directories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5373" y="4222845"/>
              <a:ext cx="591128" cy="22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333" b="1" i="1" dirty="0">
                  <a:solidFill>
                    <a:srgbClr val="FF0000"/>
                  </a:solidFill>
                </a:rPr>
                <a:t>LDAP</a:t>
              </a: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5386876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448713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10551" y="5814864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427378" y="5552518"/>
            <a:ext cx="835485" cy="651436"/>
            <a:chOff x="2815800" y="4196397"/>
            <a:chExt cx="626614" cy="488577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2841106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15800" y="4453949"/>
              <a:ext cx="62661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Applications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rgbClr val="E0520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886" y="4236280"/>
              <a:ext cx="382440" cy="195044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229405" y="5552518"/>
            <a:ext cx="768000" cy="651436"/>
            <a:chOff x="196043" y="4196397"/>
            <a:chExt cx="576000" cy="488577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196043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2052" y="4453949"/>
              <a:ext cx="50398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Windows</a:t>
              </a:r>
            </a:p>
          </p:txBody>
        </p:sp>
        <p:sp>
          <p:nvSpPr>
            <p:cNvPr id="32" name="Freeform 5"/>
            <p:cNvSpPr>
              <a:spLocks noChangeAspect="1" noEditPoints="1"/>
            </p:cNvSpPr>
            <p:nvPr/>
          </p:nvSpPr>
          <p:spPr bwMode="auto">
            <a:xfrm>
              <a:off x="388883" y="4243648"/>
              <a:ext cx="190321" cy="212566"/>
            </a:xfrm>
            <a:custGeom>
              <a:avLst/>
              <a:gdLst>
                <a:gd name="T0" fmla="*/ 0 w 479"/>
                <a:gd name="T1" fmla="*/ 254 h 537"/>
                <a:gd name="T2" fmla="*/ 0 w 479"/>
                <a:gd name="T3" fmla="*/ 106 h 537"/>
                <a:gd name="T4" fmla="*/ 169 w 479"/>
                <a:gd name="T5" fmla="*/ 69 h 537"/>
                <a:gd name="T6" fmla="*/ 169 w 479"/>
                <a:gd name="T7" fmla="*/ 252 h 537"/>
                <a:gd name="T8" fmla="*/ 0 w 479"/>
                <a:gd name="T9" fmla="*/ 254 h 537"/>
                <a:gd name="T10" fmla="*/ 479 w 479"/>
                <a:gd name="T11" fmla="*/ 0 h 537"/>
                <a:gd name="T12" fmla="*/ 479 w 479"/>
                <a:gd name="T13" fmla="*/ 247 h 537"/>
                <a:gd name="T14" fmla="*/ 197 w 479"/>
                <a:gd name="T15" fmla="*/ 252 h 537"/>
                <a:gd name="T16" fmla="*/ 197 w 479"/>
                <a:gd name="T17" fmla="*/ 63 h 537"/>
                <a:gd name="T18" fmla="*/ 479 w 479"/>
                <a:gd name="T19" fmla="*/ 0 h 537"/>
                <a:gd name="T20" fmla="*/ 0 w 479"/>
                <a:gd name="T21" fmla="*/ 283 h 537"/>
                <a:gd name="T22" fmla="*/ 169 w 479"/>
                <a:gd name="T23" fmla="*/ 285 h 537"/>
                <a:gd name="T24" fmla="*/ 169 w 479"/>
                <a:gd name="T25" fmla="*/ 477 h 537"/>
                <a:gd name="T26" fmla="*/ 0 w 479"/>
                <a:gd name="T27" fmla="*/ 445 h 537"/>
                <a:gd name="T28" fmla="*/ 0 w 479"/>
                <a:gd name="T29" fmla="*/ 283 h 537"/>
                <a:gd name="T30" fmla="*/ 479 w 479"/>
                <a:gd name="T31" fmla="*/ 290 h 537"/>
                <a:gd name="T32" fmla="*/ 479 w 479"/>
                <a:gd name="T33" fmla="*/ 537 h 537"/>
                <a:gd name="T34" fmla="*/ 197 w 479"/>
                <a:gd name="T35" fmla="*/ 483 h 537"/>
                <a:gd name="T36" fmla="*/ 197 w 479"/>
                <a:gd name="T37" fmla="*/ 285 h 537"/>
                <a:gd name="T38" fmla="*/ 479 w 479"/>
                <a:gd name="T39" fmla="*/ 29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37">
                  <a:moveTo>
                    <a:pt x="0" y="254"/>
                  </a:moveTo>
                  <a:lnTo>
                    <a:pt x="0" y="106"/>
                  </a:lnTo>
                  <a:lnTo>
                    <a:pt x="169" y="69"/>
                  </a:lnTo>
                  <a:lnTo>
                    <a:pt x="169" y="252"/>
                  </a:lnTo>
                  <a:lnTo>
                    <a:pt x="0" y="254"/>
                  </a:lnTo>
                  <a:moveTo>
                    <a:pt x="479" y="0"/>
                  </a:moveTo>
                  <a:lnTo>
                    <a:pt x="479" y="247"/>
                  </a:lnTo>
                  <a:lnTo>
                    <a:pt x="197" y="252"/>
                  </a:lnTo>
                  <a:lnTo>
                    <a:pt x="197" y="63"/>
                  </a:lnTo>
                  <a:lnTo>
                    <a:pt x="479" y="0"/>
                  </a:lnTo>
                  <a:moveTo>
                    <a:pt x="0" y="283"/>
                  </a:moveTo>
                  <a:lnTo>
                    <a:pt x="169" y="285"/>
                  </a:lnTo>
                  <a:lnTo>
                    <a:pt x="169" y="477"/>
                  </a:lnTo>
                  <a:lnTo>
                    <a:pt x="0" y="445"/>
                  </a:lnTo>
                  <a:lnTo>
                    <a:pt x="0" y="283"/>
                  </a:lnTo>
                  <a:moveTo>
                    <a:pt x="479" y="290"/>
                  </a:moveTo>
                  <a:lnTo>
                    <a:pt x="479" y="537"/>
                  </a:lnTo>
                  <a:lnTo>
                    <a:pt x="197" y="483"/>
                  </a:lnTo>
                  <a:lnTo>
                    <a:pt x="197" y="285"/>
                  </a:lnTo>
                  <a:lnTo>
                    <a:pt x="479" y="290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270676" y="5552518"/>
            <a:ext cx="800219" cy="651436"/>
            <a:chOff x="1055747" y="4196397"/>
            <a:chExt cx="600164" cy="488577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1067828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5747" y="4453949"/>
              <a:ext cx="60016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Mail-Server</a:t>
              </a:r>
            </a:p>
          </p:txBody>
        </p:sp>
        <p:sp>
          <p:nvSpPr>
            <p:cNvPr id="36" name="Freeform 9"/>
            <p:cNvSpPr>
              <a:spLocks noChangeAspect="1" noEditPoints="1"/>
            </p:cNvSpPr>
            <p:nvPr/>
          </p:nvSpPr>
          <p:spPr bwMode="auto">
            <a:xfrm>
              <a:off x="1233747" y="4268080"/>
              <a:ext cx="244162" cy="193692"/>
            </a:xfrm>
            <a:custGeom>
              <a:avLst/>
              <a:gdLst>
                <a:gd name="T0" fmla="*/ 508 w 565"/>
                <a:gd name="T1" fmla="*/ 112 h 451"/>
                <a:gd name="T2" fmla="*/ 283 w 565"/>
                <a:gd name="T3" fmla="*/ 254 h 451"/>
                <a:gd name="T4" fmla="*/ 57 w 565"/>
                <a:gd name="T5" fmla="*/ 112 h 451"/>
                <a:gd name="T6" fmla="*/ 57 w 565"/>
                <a:gd name="T7" fmla="*/ 56 h 451"/>
                <a:gd name="T8" fmla="*/ 283 w 565"/>
                <a:gd name="T9" fmla="*/ 197 h 451"/>
                <a:gd name="T10" fmla="*/ 508 w 565"/>
                <a:gd name="T11" fmla="*/ 56 h 451"/>
                <a:gd name="T12" fmla="*/ 508 w 565"/>
                <a:gd name="T13" fmla="*/ 0 h 451"/>
                <a:gd name="T14" fmla="*/ 57 w 565"/>
                <a:gd name="T15" fmla="*/ 0 h 451"/>
                <a:gd name="T16" fmla="*/ 0 w 565"/>
                <a:gd name="T17" fmla="*/ 56 h 451"/>
                <a:gd name="T18" fmla="*/ 0 w 565"/>
                <a:gd name="T19" fmla="*/ 395 h 451"/>
                <a:gd name="T20" fmla="*/ 57 w 565"/>
                <a:gd name="T21" fmla="*/ 451 h 451"/>
                <a:gd name="T22" fmla="*/ 508 w 565"/>
                <a:gd name="T23" fmla="*/ 451 h 451"/>
                <a:gd name="T24" fmla="*/ 565 w 565"/>
                <a:gd name="T25" fmla="*/ 395 h 451"/>
                <a:gd name="T26" fmla="*/ 565 w 565"/>
                <a:gd name="T27" fmla="*/ 56 h 451"/>
                <a:gd name="T28" fmla="*/ 508 w 565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5" h="451">
                  <a:moveTo>
                    <a:pt x="508" y="112"/>
                  </a:moveTo>
                  <a:lnTo>
                    <a:pt x="283" y="254"/>
                  </a:lnTo>
                  <a:lnTo>
                    <a:pt x="57" y="112"/>
                  </a:lnTo>
                  <a:lnTo>
                    <a:pt x="57" y="56"/>
                  </a:lnTo>
                  <a:lnTo>
                    <a:pt x="283" y="197"/>
                  </a:lnTo>
                  <a:lnTo>
                    <a:pt x="508" y="56"/>
                  </a:lnTo>
                  <a:moveTo>
                    <a:pt x="508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6"/>
                  </a:cubicBezTo>
                  <a:lnTo>
                    <a:pt x="0" y="395"/>
                  </a:lnTo>
                  <a:cubicBezTo>
                    <a:pt x="0" y="424"/>
                    <a:pt x="27" y="451"/>
                    <a:pt x="57" y="451"/>
                  </a:cubicBezTo>
                  <a:lnTo>
                    <a:pt x="508" y="451"/>
                  </a:lnTo>
                  <a:cubicBezTo>
                    <a:pt x="538" y="451"/>
                    <a:pt x="565" y="424"/>
                    <a:pt x="565" y="395"/>
                  </a:cubicBezTo>
                  <a:lnTo>
                    <a:pt x="565" y="56"/>
                  </a:lnTo>
                  <a:cubicBezTo>
                    <a:pt x="565" y="25"/>
                    <a:pt x="539" y="0"/>
                    <a:pt x="508" y="0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06603" y="5545837"/>
            <a:ext cx="768000" cy="651436"/>
            <a:chOff x="5605712" y="4191391"/>
            <a:chExt cx="576000" cy="488577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5605712" y="4191391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18276" y="4456213"/>
              <a:ext cx="550871" cy="176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Self-Made</a:t>
              </a:r>
            </a:p>
          </p:txBody>
        </p:sp>
        <p:sp>
          <p:nvSpPr>
            <p:cNvPr id="40" name="Freeform 9"/>
            <p:cNvSpPr>
              <a:spLocks noChangeAspect="1"/>
            </p:cNvSpPr>
            <p:nvPr/>
          </p:nvSpPr>
          <p:spPr bwMode="auto">
            <a:xfrm>
              <a:off x="5783142" y="4258305"/>
              <a:ext cx="221141" cy="218615"/>
            </a:xfrm>
            <a:custGeom>
              <a:avLst/>
              <a:gdLst>
                <a:gd name="T0" fmla="*/ 630 w 641"/>
                <a:gd name="T1" fmla="*/ 519 h 635"/>
                <a:gd name="T2" fmla="*/ 373 w 641"/>
                <a:gd name="T3" fmla="*/ 262 h 635"/>
                <a:gd name="T4" fmla="*/ 330 w 641"/>
                <a:gd name="T5" fmla="*/ 67 h 635"/>
                <a:gd name="T6" fmla="*/ 122 w 641"/>
                <a:gd name="T7" fmla="*/ 31 h 635"/>
                <a:gd name="T8" fmla="*/ 243 w 641"/>
                <a:gd name="T9" fmla="*/ 152 h 635"/>
                <a:gd name="T10" fmla="*/ 158 w 641"/>
                <a:gd name="T11" fmla="*/ 237 h 635"/>
                <a:gd name="T12" fmla="*/ 34 w 641"/>
                <a:gd name="T13" fmla="*/ 115 h 635"/>
                <a:gd name="T14" fmla="*/ 71 w 641"/>
                <a:gd name="T15" fmla="*/ 324 h 635"/>
                <a:gd name="T16" fmla="*/ 266 w 641"/>
                <a:gd name="T17" fmla="*/ 366 h 635"/>
                <a:gd name="T18" fmla="*/ 522 w 641"/>
                <a:gd name="T19" fmla="*/ 623 h 635"/>
                <a:gd name="T20" fmla="*/ 562 w 641"/>
                <a:gd name="T21" fmla="*/ 623 h 635"/>
                <a:gd name="T22" fmla="*/ 627 w 641"/>
                <a:gd name="T23" fmla="*/ 558 h 635"/>
                <a:gd name="T24" fmla="*/ 630 w 641"/>
                <a:gd name="T25" fmla="*/ 519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1" h="635">
                  <a:moveTo>
                    <a:pt x="630" y="519"/>
                  </a:moveTo>
                  <a:lnTo>
                    <a:pt x="373" y="262"/>
                  </a:lnTo>
                  <a:cubicBezTo>
                    <a:pt x="398" y="197"/>
                    <a:pt x="384" y="121"/>
                    <a:pt x="330" y="67"/>
                  </a:cubicBezTo>
                  <a:cubicBezTo>
                    <a:pt x="274" y="11"/>
                    <a:pt x="189" y="0"/>
                    <a:pt x="122" y="31"/>
                  </a:cubicBezTo>
                  <a:lnTo>
                    <a:pt x="243" y="152"/>
                  </a:lnTo>
                  <a:lnTo>
                    <a:pt x="158" y="237"/>
                  </a:lnTo>
                  <a:lnTo>
                    <a:pt x="34" y="115"/>
                  </a:lnTo>
                  <a:cubicBezTo>
                    <a:pt x="0" y="183"/>
                    <a:pt x="14" y="268"/>
                    <a:pt x="71" y="324"/>
                  </a:cubicBezTo>
                  <a:cubicBezTo>
                    <a:pt x="124" y="378"/>
                    <a:pt x="201" y="392"/>
                    <a:pt x="266" y="366"/>
                  </a:cubicBezTo>
                  <a:lnTo>
                    <a:pt x="522" y="623"/>
                  </a:lnTo>
                  <a:cubicBezTo>
                    <a:pt x="534" y="635"/>
                    <a:pt x="551" y="635"/>
                    <a:pt x="562" y="623"/>
                  </a:cubicBezTo>
                  <a:lnTo>
                    <a:pt x="627" y="558"/>
                  </a:lnTo>
                  <a:cubicBezTo>
                    <a:pt x="641" y="547"/>
                    <a:pt x="641" y="527"/>
                    <a:pt x="630" y="519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4263978" y="5982951"/>
            <a:ext cx="1" cy="2062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ine 88"/>
          <p:cNvSpPr>
            <a:spLocks noChangeAspect="1" noChangeShapeType="1"/>
          </p:cNvSpPr>
          <p:nvPr/>
        </p:nvSpPr>
        <p:spPr bwMode="auto">
          <a:xfrm rot="10800000" flipH="1" flipV="1">
            <a:off x="1694769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5" name="Line 88"/>
          <p:cNvSpPr>
            <a:spLocks noChangeAspect="1" noChangeShapeType="1"/>
          </p:cNvSpPr>
          <p:nvPr/>
        </p:nvSpPr>
        <p:spPr bwMode="auto">
          <a:xfrm rot="10800000" flipH="1" flipV="1">
            <a:off x="2767510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6" name="Line 88"/>
          <p:cNvSpPr>
            <a:spLocks noChangeAspect="1" noChangeShapeType="1"/>
          </p:cNvSpPr>
          <p:nvPr/>
        </p:nvSpPr>
        <p:spPr bwMode="auto">
          <a:xfrm rot="10800000" flipH="1" flipV="1">
            <a:off x="3840252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7" name="Line 88"/>
          <p:cNvSpPr>
            <a:spLocks noChangeAspect="1" noChangeShapeType="1"/>
          </p:cNvSpPr>
          <p:nvPr/>
        </p:nvSpPr>
        <p:spPr bwMode="auto">
          <a:xfrm rot="10800000" flipH="1" flipV="1">
            <a:off x="4912993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8" name="Line 88"/>
          <p:cNvSpPr>
            <a:spLocks noChangeAspect="1" noChangeShapeType="1"/>
          </p:cNvSpPr>
          <p:nvPr/>
        </p:nvSpPr>
        <p:spPr bwMode="auto">
          <a:xfrm rot="10800000" flipH="1" flipV="1">
            <a:off x="5985733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43" name="Line 88"/>
          <p:cNvSpPr>
            <a:spLocks noChangeAspect="1" noChangeShapeType="1"/>
          </p:cNvSpPr>
          <p:nvPr/>
        </p:nvSpPr>
        <p:spPr bwMode="auto">
          <a:xfrm rot="10800000" flipH="1" flipV="1">
            <a:off x="622028" y="5023720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 bwMode="gray">
          <a:xfrm>
            <a:off x="667967" y="1077385"/>
            <a:ext cx="5099740" cy="512656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80975" indent="-180975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5000"/>
              <a:buFont typeface="Arial" panose="020B0604020202020204" pitchFamily="34" charset="0"/>
              <a:buChar char="›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38163" indent="-179388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06450" indent="-17780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tabLst>
                <a:tab pos="808038" algn="l"/>
              </a:tabLst>
              <a:defRPr lang="en-US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069975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35087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200" dirty="0"/>
          </a:p>
        </p:txBody>
      </p:sp>
      <p:sp>
        <p:nvSpPr>
          <p:cNvPr id="65" name="Rectangle 64"/>
          <p:cNvSpPr/>
          <p:nvPr/>
        </p:nvSpPr>
        <p:spPr>
          <a:xfrm>
            <a:off x="578407" y="1093285"/>
            <a:ext cx="11392173" cy="173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dirty="0"/>
              <a:t>Individually assigned low level access rights’ are hard to understand</a:t>
            </a:r>
          </a:p>
          <a:p>
            <a:r>
              <a:rPr lang="en-US" sz="2667" b="1" dirty="0"/>
              <a:t>Role Based Access Control</a:t>
            </a:r>
            <a:r>
              <a:rPr lang="en-US" sz="2667" dirty="0"/>
              <a:t> provides a better understanding.</a:t>
            </a:r>
          </a:p>
          <a:p>
            <a:r>
              <a:rPr lang="en-US" sz="2667" b="1" dirty="0"/>
              <a:t>Rule-based </a:t>
            </a:r>
            <a:r>
              <a:rPr lang="en-US" sz="2667" dirty="0"/>
              <a:t>entitlement assignments are more secure and traceable.</a:t>
            </a:r>
          </a:p>
          <a:p>
            <a:endParaRPr lang="en-US" sz="2667" dirty="0"/>
          </a:p>
        </p:txBody>
      </p:sp>
      <p:sp>
        <p:nvSpPr>
          <p:cNvPr id="66" name="Rectangle 65"/>
          <p:cNvSpPr/>
          <p:nvPr/>
        </p:nvSpPr>
        <p:spPr>
          <a:xfrm>
            <a:off x="309299" y="3823616"/>
            <a:ext cx="6112759" cy="11105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Identity </a:t>
            </a:r>
            <a:r>
              <a:rPr lang="de-DE" sz="2400" dirty="0" err="1">
                <a:solidFill>
                  <a:schemeClr val="bg1"/>
                </a:solidFill>
              </a:rPr>
              <a:t>Provisioning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1" name="Freeform 5"/>
          <p:cNvSpPr>
            <a:spLocks noChangeAspect="1" noEditPoints="1"/>
          </p:cNvSpPr>
          <p:nvPr/>
        </p:nvSpPr>
        <p:spPr bwMode="auto">
          <a:xfrm>
            <a:off x="10741514" y="317404"/>
            <a:ext cx="712119" cy="763467"/>
          </a:xfrm>
          <a:custGeom>
            <a:avLst/>
            <a:gdLst>
              <a:gd name="T0" fmla="*/ 141 w 282"/>
              <a:gd name="T1" fmla="*/ 229 h 302"/>
              <a:gd name="T2" fmla="*/ 90 w 282"/>
              <a:gd name="T3" fmla="*/ 192 h 302"/>
              <a:gd name="T4" fmla="*/ 141 w 282"/>
              <a:gd name="T5" fmla="*/ 200 h 302"/>
              <a:gd name="T6" fmla="*/ 192 w 282"/>
              <a:gd name="T7" fmla="*/ 192 h 302"/>
              <a:gd name="T8" fmla="*/ 141 w 282"/>
              <a:gd name="T9" fmla="*/ 229 h 302"/>
              <a:gd name="T10" fmla="*/ 164 w 282"/>
              <a:gd name="T11" fmla="*/ 88 h 302"/>
              <a:gd name="T12" fmla="*/ 168 w 282"/>
              <a:gd name="T13" fmla="*/ 83 h 302"/>
              <a:gd name="T14" fmla="*/ 196 w 282"/>
              <a:gd name="T15" fmla="*/ 80 h 302"/>
              <a:gd name="T16" fmla="*/ 221 w 282"/>
              <a:gd name="T17" fmla="*/ 93 h 302"/>
              <a:gd name="T18" fmla="*/ 200 w 282"/>
              <a:gd name="T19" fmla="*/ 112 h 302"/>
              <a:gd name="T20" fmla="*/ 171 w 282"/>
              <a:gd name="T21" fmla="*/ 115 h 302"/>
              <a:gd name="T22" fmla="*/ 164 w 282"/>
              <a:gd name="T23" fmla="*/ 100 h 302"/>
              <a:gd name="T24" fmla="*/ 164 w 282"/>
              <a:gd name="T25" fmla="*/ 88 h 302"/>
              <a:gd name="T26" fmla="*/ 102 w 282"/>
              <a:gd name="T27" fmla="*/ 117 h 302"/>
              <a:gd name="T28" fmla="*/ 82 w 282"/>
              <a:gd name="T29" fmla="*/ 112 h 302"/>
              <a:gd name="T30" fmla="*/ 61 w 282"/>
              <a:gd name="T31" fmla="*/ 93 h 302"/>
              <a:gd name="T32" fmla="*/ 86 w 282"/>
              <a:gd name="T33" fmla="*/ 80 h 302"/>
              <a:gd name="T34" fmla="*/ 114 w 282"/>
              <a:gd name="T35" fmla="*/ 83 h 302"/>
              <a:gd name="T36" fmla="*/ 118 w 282"/>
              <a:gd name="T37" fmla="*/ 100 h 302"/>
              <a:gd name="T38" fmla="*/ 111 w 282"/>
              <a:gd name="T39" fmla="*/ 115 h 302"/>
              <a:gd name="T40" fmla="*/ 102 w 282"/>
              <a:gd name="T41" fmla="*/ 117 h 302"/>
              <a:gd name="T42" fmla="*/ 27 w 282"/>
              <a:gd name="T43" fmla="*/ 38 h 302"/>
              <a:gd name="T44" fmla="*/ 141 w 282"/>
              <a:gd name="T45" fmla="*/ 302 h 302"/>
              <a:gd name="T46" fmla="*/ 255 w 282"/>
              <a:gd name="T47" fmla="*/ 38 h 302"/>
              <a:gd name="T48" fmla="*/ 27 w 282"/>
              <a:gd name="T49" fmla="*/ 38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2" h="302">
                <a:moveTo>
                  <a:pt x="141" y="229"/>
                </a:moveTo>
                <a:cubicBezTo>
                  <a:pt x="113" y="229"/>
                  <a:pt x="90" y="213"/>
                  <a:pt x="90" y="192"/>
                </a:cubicBezTo>
                <a:cubicBezTo>
                  <a:pt x="90" y="197"/>
                  <a:pt x="113" y="200"/>
                  <a:pt x="141" y="200"/>
                </a:cubicBezTo>
                <a:cubicBezTo>
                  <a:pt x="169" y="200"/>
                  <a:pt x="192" y="197"/>
                  <a:pt x="192" y="192"/>
                </a:cubicBezTo>
                <a:cubicBezTo>
                  <a:pt x="192" y="213"/>
                  <a:pt x="169" y="229"/>
                  <a:pt x="141" y="229"/>
                </a:cubicBezTo>
                <a:close/>
                <a:moveTo>
                  <a:pt x="164" y="88"/>
                </a:moveTo>
                <a:cubicBezTo>
                  <a:pt x="165" y="86"/>
                  <a:pt x="166" y="85"/>
                  <a:pt x="168" y="83"/>
                </a:cubicBezTo>
                <a:cubicBezTo>
                  <a:pt x="173" y="79"/>
                  <a:pt x="184" y="77"/>
                  <a:pt x="196" y="80"/>
                </a:cubicBezTo>
                <a:cubicBezTo>
                  <a:pt x="205" y="82"/>
                  <a:pt x="214" y="88"/>
                  <a:pt x="221" y="93"/>
                </a:cubicBezTo>
                <a:cubicBezTo>
                  <a:pt x="216" y="100"/>
                  <a:pt x="208" y="108"/>
                  <a:pt x="200" y="112"/>
                </a:cubicBezTo>
                <a:cubicBezTo>
                  <a:pt x="189" y="117"/>
                  <a:pt x="177" y="118"/>
                  <a:pt x="171" y="115"/>
                </a:cubicBezTo>
                <a:cubicBezTo>
                  <a:pt x="165" y="112"/>
                  <a:pt x="164" y="104"/>
                  <a:pt x="164" y="100"/>
                </a:cubicBezTo>
                <a:cubicBezTo>
                  <a:pt x="163" y="97"/>
                  <a:pt x="163" y="92"/>
                  <a:pt x="164" y="88"/>
                </a:cubicBezTo>
                <a:close/>
                <a:moveTo>
                  <a:pt x="102" y="117"/>
                </a:moveTo>
                <a:cubicBezTo>
                  <a:pt x="96" y="117"/>
                  <a:pt x="89" y="115"/>
                  <a:pt x="82" y="112"/>
                </a:cubicBezTo>
                <a:cubicBezTo>
                  <a:pt x="74" y="108"/>
                  <a:pt x="66" y="100"/>
                  <a:pt x="61" y="93"/>
                </a:cubicBezTo>
                <a:cubicBezTo>
                  <a:pt x="68" y="88"/>
                  <a:pt x="77" y="82"/>
                  <a:pt x="86" y="80"/>
                </a:cubicBezTo>
                <a:cubicBezTo>
                  <a:pt x="98" y="77"/>
                  <a:pt x="109" y="79"/>
                  <a:pt x="114" y="83"/>
                </a:cubicBezTo>
                <a:cubicBezTo>
                  <a:pt x="120" y="88"/>
                  <a:pt x="119" y="96"/>
                  <a:pt x="118" y="100"/>
                </a:cubicBezTo>
                <a:cubicBezTo>
                  <a:pt x="118" y="104"/>
                  <a:pt x="117" y="112"/>
                  <a:pt x="111" y="115"/>
                </a:cubicBezTo>
                <a:cubicBezTo>
                  <a:pt x="109" y="116"/>
                  <a:pt x="105" y="117"/>
                  <a:pt x="102" y="117"/>
                </a:cubicBezTo>
                <a:close/>
                <a:moveTo>
                  <a:pt x="27" y="38"/>
                </a:moveTo>
                <a:cubicBezTo>
                  <a:pt x="0" y="214"/>
                  <a:pt x="141" y="302"/>
                  <a:pt x="141" y="302"/>
                </a:cubicBezTo>
                <a:cubicBezTo>
                  <a:pt x="141" y="302"/>
                  <a:pt x="282" y="214"/>
                  <a:pt x="255" y="38"/>
                </a:cubicBezTo>
                <a:cubicBezTo>
                  <a:pt x="180" y="0"/>
                  <a:pt x="102" y="0"/>
                  <a:pt x="27" y="38"/>
                </a:cubicBezTo>
                <a:close/>
              </a:path>
            </a:pathLst>
          </a:custGeom>
          <a:solidFill>
            <a:schemeClr val="bg1"/>
          </a:solidFill>
          <a:ln w="0">
            <a:solidFill>
              <a:srgbClr val="E05206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2" name="Rectangle 71"/>
          <p:cNvSpPr/>
          <p:nvPr/>
        </p:nvSpPr>
        <p:spPr>
          <a:xfrm>
            <a:off x="309299" y="3151201"/>
            <a:ext cx="6112759" cy="9763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tx1"/>
                </a:solidFill>
              </a:rPr>
              <a:t>Role</a:t>
            </a:r>
            <a:r>
              <a:rPr lang="de-DE" sz="2400" dirty="0">
                <a:solidFill>
                  <a:schemeClr val="tx1"/>
                </a:solidFill>
              </a:rPr>
              <a:t> Management /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 err="1">
                <a:solidFill>
                  <a:schemeClr val="tx1"/>
                </a:solidFill>
              </a:rPr>
              <a:t>Rule-based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entitlements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9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10601883" y="217175"/>
            <a:ext cx="1003300" cy="963925"/>
          </a:xfrm>
          <a:prstGeom prst="round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– Involving the Departments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6864350" y="2638425"/>
            <a:ext cx="5327650" cy="3768725"/>
          </a:xfrm>
        </p:spPr>
        <p:txBody>
          <a:bodyPr/>
          <a:lstStyle/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Speed &amp; Flexibility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Business Orientation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Efficiency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Security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47128" y="6042454"/>
            <a:ext cx="768000" cy="651436"/>
            <a:chOff x="1930769" y="4196397"/>
            <a:chExt cx="576000" cy="488577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930769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38531" y="4453949"/>
              <a:ext cx="560490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Linux/Unix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28473" y="6040591"/>
            <a:ext cx="788170" cy="651436"/>
            <a:chOff x="3715373" y="4194999"/>
            <a:chExt cx="591128" cy="488577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22937" y="4194999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 dirty="0">
                <a:solidFill>
                  <a:srgbClr val="010514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5884" y="4455347"/>
              <a:ext cx="570108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Directories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5373" y="4222845"/>
              <a:ext cx="591128" cy="22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333" b="1" i="1" dirty="0">
                  <a:solidFill>
                    <a:srgbClr val="FF0000"/>
                  </a:solidFill>
                </a:rPr>
                <a:t>LDAP</a:t>
              </a: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5467533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529371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91208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508035" y="6042454"/>
            <a:ext cx="835485" cy="651436"/>
            <a:chOff x="2815800" y="4196397"/>
            <a:chExt cx="626614" cy="488577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2841106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15800" y="4453949"/>
              <a:ext cx="62661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Applications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rgbClr val="E0520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886" y="4236280"/>
              <a:ext cx="382440" cy="195044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310063" y="6042454"/>
            <a:ext cx="768000" cy="651436"/>
            <a:chOff x="196043" y="4196397"/>
            <a:chExt cx="576000" cy="488577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196043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2052" y="4453949"/>
              <a:ext cx="50398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Windows</a:t>
              </a:r>
            </a:p>
          </p:txBody>
        </p:sp>
        <p:sp>
          <p:nvSpPr>
            <p:cNvPr id="32" name="Freeform 5"/>
            <p:cNvSpPr>
              <a:spLocks noChangeAspect="1" noEditPoints="1"/>
            </p:cNvSpPr>
            <p:nvPr/>
          </p:nvSpPr>
          <p:spPr bwMode="auto">
            <a:xfrm>
              <a:off x="388883" y="4243648"/>
              <a:ext cx="190321" cy="212566"/>
            </a:xfrm>
            <a:custGeom>
              <a:avLst/>
              <a:gdLst>
                <a:gd name="T0" fmla="*/ 0 w 479"/>
                <a:gd name="T1" fmla="*/ 254 h 537"/>
                <a:gd name="T2" fmla="*/ 0 w 479"/>
                <a:gd name="T3" fmla="*/ 106 h 537"/>
                <a:gd name="T4" fmla="*/ 169 w 479"/>
                <a:gd name="T5" fmla="*/ 69 h 537"/>
                <a:gd name="T6" fmla="*/ 169 w 479"/>
                <a:gd name="T7" fmla="*/ 252 h 537"/>
                <a:gd name="T8" fmla="*/ 0 w 479"/>
                <a:gd name="T9" fmla="*/ 254 h 537"/>
                <a:gd name="T10" fmla="*/ 479 w 479"/>
                <a:gd name="T11" fmla="*/ 0 h 537"/>
                <a:gd name="T12" fmla="*/ 479 w 479"/>
                <a:gd name="T13" fmla="*/ 247 h 537"/>
                <a:gd name="T14" fmla="*/ 197 w 479"/>
                <a:gd name="T15" fmla="*/ 252 h 537"/>
                <a:gd name="T16" fmla="*/ 197 w 479"/>
                <a:gd name="T17" fmla="*/ 63 h 537"/>
                <a:gd name="T18" fmla="*/ 479 w 479"/>
                <a:gd name="T19" fmla="*/ 0 h 537"/>
                <a:gd name="T20" fmla="*/ 0 w 479"/>
                <a:gd name="T21" fmla="*/ 283 h 537"/>
                <a:gd name="T22" fmla="*/ 169 w 479"/>
                <a:gd name="T23" fmla="*/ 285 h 537"/>
                <a:gd name="T24" fmla="*/ 169 w 479"/>
                <a:gd name="T25" fmla="*/ 477 h 537"/>
                <a:gd name="T26" fmla="*/ 0 w 479"/>
                <a:gd name="T27" fmla="*/ 445 h 537"/>
                <a:gd name="T28" fmla="*/ 0 w 479"/>
                <a:gd name="T29" fmla="*/ 283 h 537"/>
                <a:gd name="T30" fmla="*/ 479 w 479"/>
                <a:gd name="T31" fmla="*/ 290 h 537"/>
                <a:gd name="T32" fmla="*/ 479 w 479"/>
                <a:gd name="T33" fmla="*/ 537 h 537"/>
                <a:gd name="T34" fmla="*/ 197 w 479"/>
                <a:gd name="T35" fmla="*/ 483 h 537"/>
                <a:gd name="T36" fmla="*/ 197 w 479"/>
                <a:gd name="T37" fmla="*/ 285 h 537"/>
                <a:gd name="T38" fmla="*/ 479 w 479"/>
                <a:gd name="T39" fmla="*/ 29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37">
                  <a:moveTo>
                    <a:pt x="0" y="254"/>
                  </a:moveTo>
                  <a:lnTo>
                    <a:pt x="0" y="106"/>
                  </a:lnTo>
                  <a:lnTo>
                    <a:pt x="169" y="69"/>
                  </a:lnTo>
                  <a:lnTo>
                    <a:pt x="169" y="252"/>
                  </a:lnTo>
                  <a:lnTo>
                    <a:pt x="0" y="254"/>
                  </a:lnTo>
                  <a:moveTo>
                    <a:pt x="479" y="0"/>
                  </a:moveTo>
                  <a:lnTo>
                    <a:pt x="479" y="247"/>
                  </a:lnTo>
                  <a:lnTo>
                    <a:pt x="197" y="252"/>
                  </a:lnTo>
                  <a:lnTo>
                    <a:pt x="197" y="63"/>
                  </a:lnTo>
                  <a:lnTo>
                    <a:pt x="479" y="0"/>
                  </a:lnTo>
                  <a:moveTo>
                    <a:pt x="0" y="283"/>
                  </a:moveTo>
                  <a:lnTo>
                    <a:pt x="169" y="285"/>
                  </a:lnTo>
                  <a:lnTo>
                    <a:pt x="169" y="477"/>
                  </a:lnTo>
                  <a:lnTo>
                    <a:pt x="0" y="445"/>
                  </a:lnTo>
                  <a:lnTo>
                    <a:pt x="0" y="283"/>
                  </a:lnTo>
                  <a:moveTo>
                    <a:pt x="479" y="290"/>
                  </a:moveTo>
                  <a:lnTo>
                    <a:pt x="479" y="537"/>
                  </a:lnTo>
                  <a:lnTo>
                    <a:pt x="197" y="483"/>
                  </a:lnTo>
                  <a:lnTo>
                    <a:pt x="197" y="285"/>
                  </a:lnTo>
                  <a:lnTo>
                    <a:pt x="479" y="290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351334" y="6042454"/>
            <a:ext cx="800219" cy="651436"/>
            <a:chOff x="1055747" y="4196397"/>
            <a:chExt cx="600164" cy="488577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1067828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5747" y="4453949"/>
              <a:ext cx="60016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Mail-Server</a:t>
              </a:r>
            </a:p>
          </p:txBody>
        </p:sp>
        <p:sp>
          <p:nvSpPr>
            <p:cNvPr id="36" name="Freeform 9"/>
            <p:cNvSpPr>
              <a:spLocks noChangeAspect="1" noEditPoints="1"/>
            </p:cNvSpPr>
            <p:nvPr/>
          </p:nvSpPr>
          <p:spPr bwMode="auto">
            <a:xfrm>
              <a:off x="1233747" y="4268080"/>
              <a:ext cx="244162" cy="193692"/>
            </a:xfrm>
            <a:custGeom>
              <a:avLst/>
              <a:gdLst>
                <a:gd name="T0" fmla="*/ 508 w 565"/>
                <a:gd name="T1" fmla="*/ 112 h 451"/>
                <a:gd name="T2" fmla="*/ 283 w 565"/>
                <a:gd name="T3" fmla="*/ 254 h 451"/>
                <a:gd name="T4" fmla="*/ 57 w 565"/>
                <a:gd name="T5" fmla="*/ 112 h 451"/>
                <a:gd name="T6" fmla="*/ 57 w 565"/>
                <a:gd name="T7" fmla="*/ 56 h 451"/>
                <a:gd name="T8" fmla="*/ 283 w 565"/>
                <a:gd name="T9" fmla="*/ 197 h 451"/>
                <a:gd name="T10" fmla="*/ 508 w 565"/>
                <a:gd name="T11" fmla="*/ 56 h 451"/>
                <a:gd name="T12" fmla="*/ 508 w 565"/>
                <a:gd name="T13" fmla="*/ 0 h 451"/>
                <a:gd name="T14" fmla="*/ 57 w 565"/>
                <a:gd name="T15" fmla="*/ 0 h 451"/>
                <a:gd name="T16" fmla="*/ 0 w 565"/>
                <a:gd name="T17" fmla="*/ 56 h 451"/>
                <a:gd name="T18" fmla="*/ 0 w 565"/>
                <a:gd name="T19" fmla="*/ 395 h 451"/>
                <a:gd name="T20" fmla="*/ 57 w 565"/>
                <a:gd name="T21" fmla="*/ 451 h 451"/>
                <a:gd name="T22" fmla="*/ 508 w 565"/>
                <a:gd name="T23" fmla="*/ 451 h 451"/>
                <a:gd name="T24" fmla="*/ 565 w 565"/>
                <a:gd name="T25" fmla="*/ 395 h 451"/>
                <a:gd name="T26" fmla="*/ 565 w 565"/>
                <a:gd name="T27" fmla="*/ 56 h 451"/>
                <a:gd name="T28" fmla="*/ 508 w 565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5" h="451">
                  <a:moveTo>
                    <a:pt x="508" y="112"/>
                  </a:moveTo>
                  <a:lnTo>
                    <a:pt x="283" y="254"/>
                  </a:lnTo>
                  <a:lnTo>
                    <a:pt x="57" y="112"/>
                  </a:lnTo>
                  <a:lnTo>
                    <a:pt x="57" y="56"/>
                  </a:lnTo>
                  <a:lnTo>
                    <a:pt x="283" y="197"/>
                  </a:lnTo>
                  <a:lnTo>
                    <a:pt x="508" y="56"/>
                  </a:lnTo>
                  <a:moveTo>
                    <a:pt x="508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6"/>
                  </a:cubicBezTo>
                  <a:lnTo>
                    <a:pt x="0" y="395"/>
                  </a:lnTo>
                  <a:cubicBezTo>
                    <a:pt x="0" y="424"/>
                    <a:pt x="27" y="451"/>
                    <a:pt x="57" y="451"/>
                  </a:cubicBezTo>
                  <a:lnTo>
                    <a:pt x="508" y="451"/>
                  </a:lnTo>
                  <a:cubicBezTo>
                    <a:pt x="538" y="451"/>
                    <a:pt x="565" y="424"/>
                    <a:pt x="565" y="395"/>
                  </a:cubicBezTo>
                  <a:lnTo>
                    <a:pt x="565" y="56"/>
                  </a:lnTo>
                  <a:cubicBezTo>
                    <a:pt x="565" y="25"/>
                    <a:pt x="539" y="0"/>
                    <a:pt x="508" y="0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87260" y="6035773"/>
            <a:ext cx="768000" cy="651436"/>
            <a:chOff x="5605712" y="4191391"/>
            <a:chExt cx="576000" cy="488577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5605712" y="4191391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18276" y="4456213"/>
              <a:ext cx="550871" cy="176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Self-Made</a:t>
              </a:r>
            </a:p>
          </p:txBody>
        </p:sp>
        <p:sp>
          <p:nvSpPr>
            <p:cNvPr id="40" name="Freeform 9"/>
            <p:cNvSpPr>
              <a:spLocks noChangeAspect="1"/>
            </p:cNvSpPr>
            <p:nvPr/>
          </p:nvSpPr>
          <p:spPr bwMode="auto">
            <a:xfrm>
              <a:off x="5783142" y="4258305"/>
              <a:ext cx="221141" cy="218615"/>
            </a:xfrm>
            <a:custGeom>
              <a:avLst/>
              <a:gdLst>
                <a:gd name="T0" fmla="*/ 630 w 641"/>
                <a:gd name="T1" fmla="*/ 519 h 635"/>
                <a:gd name="T2" fmla="*/ 373 w 641"/>
                <a:gd name="T3" fmla="*/ 262 h 635"/>
                <a:gd name="T4" fmla="*/ 330 w 641"/>
                <a:gd name="T5" fmla="*/ 67 h 635"/>
                <a:gd name="T6" fmla="*/ 122 w 641"/>
                <a:gd name="T7" fmla="*/ 31 h 635"/>
                <a:gd name="T8" fmla="*/ 243 w 641"/>
                <a:gd name="T9" fmla="*/ 152 h 635"/>
                <a:gd name="T10" fmla="*/ 158 w 641"/>
                <a:gd name="T11" fmla="*/ 237 h 635"/>
                <a:gd name="T12" fmla="*/ 34 w 641"/>
                <a:gd name="T13" fmla="*/ 115 h 635"/>
                <a:gd name="T14" fmla="*/ 71 w 641"/>
                <a:gd name="T15" fmla="*/ 324 h 635"/>
                <a:gd name="T16" fmla="*/ 266 w 641"/>
                <a:gd name="T17" fmla="*/ 366 h 635"/>
                <a:gd name="T18" fmla="*/ 522 w 641"/>
                <a:gd name="T19" fmla="*/ 623 h 635"/>
                <a:gd name="T20" fmla="*/ 562 w 641"/>
                <a:gd name="T21" fmla="*/ 623 h 635"/>
                <a:gd name="T22" fmla="*/ 627 w 641"/>
                <a:gd name="T23" fmla="*/ 558 h 635"/>
                <a:gd name="T24" fmla="*/ 630 w 641"/>
                <a:gd name="T25" fmla="*/ 519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1" h="635">
                  <a:moveTo>
                    <a:pt x="630" y="519"/>
                  </a:moveTo>
                  <a:lnTo>
                    <a:pt x="373" y="262"/>
                  </a:lnTo>
                  <a:cubicBezTo>
                    <a:pt x="398" y="197"/>
                    <a:pt x="384" y="121"/>
                    <a:pt x="330" y="67"/>
                  </a:cubicBezTo>
                  <a:cubicBezTo>
                    <a:pt x="274" y="11"/>
                    <a:pt x="189" y="0"/>
                    <a:pt x="122" y="31"/>
                  </a:cubicBezTo>
                  <a:lnTo>
                    <a:pt x="243" y="152"/>
                  </a:lnTo>
                  <a:lnTo>
                    <a:pt x="158" y="237"/>
                  </a:lnTo>
                  <a:lnTo>
                    <a:pt x="34" y="115"/>
                  </a:lnTo>
                  <a:cubicBezTo>
                    <a:pt x="0" y="183"/>
                    <a:pt x="14" y="268"/>
                    <a:pt x="71" y="324"/>
                  </a:cubicBezTo>
                  <a:cubicBezTo>
                    <a:pt x="124" y="378"/>
                    <a:pt x="201" y="392"/>
                    <a:pt x="266" y="366"/>
                  </a:cubicBezTo>
                  <a:lnTo>
                    <a:pt x="522" y="623"/>
                  </a:lnTo>
                  <a:cubicBezTo>
                    <a:pt x="534" y="635"/>
                    <a:pt x="551" y="635"/>
                    <a:pt x="562" y="623"/>
                  </a:cubicBezTo>
                  <a:lnTo>
                    <a:pt x="627" y="558"/>
                  </a:lnTo>
                  <a:cubicBezTo>
                    <a:pt x="641" y="547"/>
                    <a:pt x="641" y="527"/>
                    <a:pt x="630" y="519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4344636" y="6472887"/>
            <a:ext cx="1" cy="2062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ine 88"/>
          <p:cNvSpPr>
            <a:spLocks noChangeAspect="1" noChangeShapeType="1"/>
          </p:cNvSpPr>
          <p:nvPr/>
        </p:nvSpPr>
        <p:spPr bwMode="auto">
          <a:xfrm rot="10800000" flipH="1" flipV="1">
            <a:off x="1775426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5" name="Line 88"/>
          <p:cNvSpPr>
            <a:spLocks noChangeAspect="1" noChangeShapeType="1"/>
          </p:cNvSpPr>
          <p:nvPr/>
        </p:nvSpPr>
        <p:spPr bwMode="auto">
          <a:xfrm rot="10800000" flipH="1" flipV="1">
            <a:off x="2848168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6" name="Line 88"/>
          <p:cNvSpPr>
            <a:spLocks noChangeAspect="1" noChangeShapeType="1"/>
          </p:cNvSpPr>
          <p:nvPr/>
        </p:nvSpPr>
        <p:spPr bwMode="auto">
          <a:xfrm rot="10800000" flipH="1" flipV="1">
            <a:off x="3920909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7" name="Line 88"/>
          <p:cNvSpPr>
            <a:spLocks noChangeAspect="1" noChangeShapeType="1"/>
          </p:cNvSpPr>
          <p:nvPr/>
        </p:nvSpPr>
        <p:spPr bwMode="auto">
          <a:xfrm rot="10800000" flipH="1" flipV="1">
            <a:off x="4993650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8" name="Line 88"/>
          <p:cNvSpPr>
            <a:spLocks noChangeAspect="1" noChangeShapeType="1"/>
          </p:cNvSpPr>
          <p:nvPr/>
        </p:nvSpPr>
        <p:spPr bwMode="auto">
          <a:xfrm rot="10800000" flipH="1" flipV="1">
            <a:off x="6066390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43" name="Line 88"/>
          <p:cNvSpPr>
            <a:spLocks noChangeAspect="1" noChangeShapeType="1"/>
          </p:cNvSpPr>
          <p:nvPr/>
        </p:nvSpPr>
        <p:spPr bwMode="auto">
          <a:xfrm rot="10800000" flipH="1" flipV="1">
            <a:off x="702685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 bwMode="gray">
          <a:xfrm>
            <a:off x="667967" y="1077385"/>
            <a:ext cx="5099740" cy="512656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80975" indent="-180975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5000"/>
              <a:buFont typeface="Arial" panose="020B0604020202020204" pitchFamily="34" charset="0"/>
              <a:buChar char="›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38163" indent="-179388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06450" indent="-17780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tabLst>
                <a:tab pos="808038" algn="l"/>
              </a:tabLst>
              <a:defRPr lang="en-US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069975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35087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200" dirty="0"/>
          </a:p>
        </p:txBody>
      </p:sp>
      <p:sp>
        <p:nvSpPr>
          <p:cNvPr id="65" name="Rectangle 64"/>
          <p:cNvSpPr/>
          <p:nvPr/>
        </p:nvSpPr>
        <p:spPr>
          <a:xfrm>
            <a:off x="667967" y="1383185"/>
            <a:ext cx="10937216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dirty="0"/>
              <a:t>Self-Service workflows accelerate the approval processes</a:t>
            </a:r>
            <a:br>
              <a:rPr lang="en-US" sz="2667" dirty="0"/>
            </a:br>
            <a:r>
              <a:rPr lang="en-US" sz="2667" dirty="0"/>
              <a:t>and increase traceability and security additionally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9957" y="4313552"/>
            <a:ext cx="6112759" cy="11105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Identity </a:t>
            </a:r>
            <a:r>
              <a:rPr lang="de-DE" sz="2400" dirty="0" err="1">
                <a:solidFill>
                  <a:schemeClr val="bg1"/>
                </a:solidFill>
              </a:rPr>
              <a:t>Provisioning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89957" y="3641137"/>
            <a:ext cx="6112759" cy="976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Role</a:t>
            </a:r>
            <a:r>
              <a:rPr lang="de-DE" sz="2400" dirty="0">
                <a:solidFill>
                  <a:schemeClr val="bg1"/>
                </a:solidFill>
              </a:rPr>
              <a:t> Management /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 err="1">
                <a:solidFill>
                  <a:schemeClr val="bg1"/>
                </a:solidFill>
              </a:rPr>
              <a:t>Rule-based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entitlements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10723035" y="306918"/>
            <a:ext cx="785283" cy="795865"/>
          </a:xfrm>
          <a:custGeom>
            <a:avLst/>
            <a:gdLst>
              <a:gd name="T0" fmla="*/ 6657 w 8541"/>
              <a:gd name="T1" fmla="*/ 8583 h 8651"/>
              <a:gd name="T2" fmla="*/ 5278 w 8541"/>
              <a:gd name="T3" fmla="*/ 7151 h 8651"/>
              <a:gd name="T4" fmla="*/ 5278 w 8541"/>
              <a:gd name="T5" fmla="*/ 6867 h 8651"/>
              <a:gd name="T6" fmla="*/ 5895 w 8541"/>
              <a:gd name="T7" fmla="*/ 6179 h 8651"/>
              <a:gd name="T8" fmla="*/ 6440 w 8541"/>
              <a:gd name="T9" fmla="*/ 4717 h 8651"/>
              <a:gd name="T10" fmla="*/ 6900 w 8541"/>
              <a:gd name="T11" fmla="*/ 3799 h 8651"/>
              <a:gd name="T12" fmla="*/ 7359 w 8541"/>
              <a:gd name="T13" fmla="*/ 4717 h 8651"/>
              <a:gd name="T14" fmla="*/ 7904 w 8541"/>
              <a:gd name="T15" fmla="*/ 6179 h 8651"/>
              <a:gd name="T16" fmla="*/ 8521 w 8541"/>
              <a:gd name="T17" fmla="*/ 6867 h 8651"/>
              <a:gd name="T18" fmla="*/ 8520 w 8541"/>
              <a:gd name="T19" fmla="*/ 7149 h 8651"/>
              <a:gd name="T20" fmla="*/ 7143 w 8541"/>
              <a:gd name="T21" fmla="*/ 8583 h 8651"/>
              <a:gd name="T22" fmla="*/ 6817 w 8541"/>
              <a:gd name="T23" fmla="*/ 8646 h 8651"/>
              <a:gd name="T24" fmla="*/ 38 w 8541"/>
              <a:gd name="T25" fmla="*/ 8055 h 8651"/>
              <a:gd name="T26" fmla="*/ 22 w 8541"/>
              <a:gd name="T27" fmla="*/ 7009 h 8651"/>
              <a:gd name="T28" fmla="*/ 38 w 8541"/>
              <a:gd name="T29" fmla="*/ 5963 h 8651"/>
              <a:gd name="T30" fmla="*/ 349 w 8541"/>
              <a:gd name="T31" fmla="*/ 5652 h 8651"/>
              <a:gd name="T32" fmla="*/ 1395 w 8541"/>
              <a:gd name="T33" fmla="*/ 5636 h 8651"/>
              <a:gd name="T34" fmla="*/ 2441 w 8541"/>
              <a:gd name="T35" fmla="*/ 5652 h 8651"/>
              <a:gd name="T36" fmla="*/ 2751 w 8541"/>
              <a:gd name="T37" fmla="*/ 5963 h 8651"/>
              <a:gd name="T38" fmla="*/ 2768 w 8541"/>
              <a:gd name="T39" fmla="*/ 7009 h 8651"/>
              <a:gd name="T40" fmla="*/ 2751 w 8541"/>
              <a:gd name="T41" fmla="*/ 8055 h 8651"/>
              <a:gd name="T42" fmla="*/ 2444 w 8541"/>
              <a:gd name="T43" fmla="*/ 8365 h 8651"/>
              <a:gd name="T44" fmla="*/ 1412 w 8541"/>
              <a:gd name="T45" fmla="*/ 8383 h 8651"/>
              <a:gd name="T46" fmla="*/ 938 w 8541"/>
              <a:gd name="T47" fmla="*/ 4713 h 8651"/>
              <a:gd name="T48" fmla="*/ 934 w 8541"/>
              <a:gd name="T49" fmla="*/ 2792 h 8651"/>
              <a:gd name="T50" fmla="*/ 658 w 8541"/>
              <a:gd name="T51" fmla="*/ 2657 h 8651"/>
              <a:gd name="T52" fmla="*/ 26 w 8541"/>
              <a:gd name="T53" fmla="*/ 1375 h 8651"/>
              <a:gd name="T54" fmla="*/ 1264 w 8541"/>
              <a:gd name="T55" fmla="*/ 135 h 8651"/>
              <a:gd name="T56" fmla="*/ 2764 w 8541"/>
              <a:gd name="T57" fmla="*/ 1635 h 8651"/>
              <a:gd name="T58" fmla="*/ 1888 w 8541"/>
              <a:gd name="T59" fmla="*/ 2780 h 8651"/>
              <a:gd name="T60" fmla="*/ 1854 w 8541"/>
              <a:gd name="T61" fmla="*/ 3753 h 8651"/>
              <a:gd name="T62" fmla="*/ 1398 w 8541"/>
              <a:gd name="T63" fmla="*/ 4716 h 8651"/>
              <a:gd name="T64" fmla="*/ 1515 w 8541"/>
              <a:gd name="T65" fmla="*/ 1947 h 8651"/>
              <a:gd name="T66" fmla="*/ 1851 w 8541"/>
              <a:gd name="T67" fmla="*/ 1504 h 8651"/>
              <a:gd name="T68" fmla="*/ 1395 w 8541"/>
              <a:gd name="T69" fmla="*/ 1047 h 8651"/>
              <a:gd name="T70" fmla="*/ 938 w 8541"/>
              <a:gd name="T71" fmla="*/ 1504 h 8651"/>
              <a:gd name="T72" fmla="*/ 1242 w 8541"/>
              <a:gd name="T73" fmla="*/ 1937 h 8651"/>
              <a:gd name="T74" fmla="*/ 6793 w 8541"/>
              <a:gd name="T75" fmla="*/ 2876 h 8651"/>
              <a:gd name="T76" fmla="*/ 6397 w 8541"/>
              <a:gd name="T77" fmla="*/ 2784 h 8651"/>
              <a:gd name="T78" fmla="*/ 5613 w 8541"/>
              <a:gd name="T79" fmla="*/ 1991 h 8651"/>
              <a:gd name="T80" fmla="*/ 4647 w 8541"/>
              <a:gd name="T81" fmla="*/ 1963 h 8651"/>
              <a:gd name="T82" fmla="*/ 3690 w 8541"/>
              <a:gd name="T83" fmla="*/ 1504 h 8651"/>
              <a:gd name="T84" fmla="*/ 4647 w 8541"/>
              <a:gd name="T85" fmla="*/ 1045 h 8651"/>
              <a:gd name="T86" fmla="*/ 5633 w 8541"/>
              <a:gd name="T87" fmla="*/ 972 h 8651"/>
              <a:gd name="T88" fmla="*/ 7848 w 8541"/>
              <a:gd name="T89" fmla="*/ 509 h 8651"/>
              <a:gd name="T90" fmla="*/ 8260 w 8541"/>
              <a:gd name="T91" fmla="*/ 1714 h 8651"/>
              <a:gd name="T92" fmla="*/ 7113 w 8541"/>
              <a:gd name="T93" fmla="*/ 2863 h 8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541" h="8651">
                <a:moveTo>
                  <a:pt x="6817" y="8646"/>
                </a:moveTo>
                <a:cubicBezTo>
                  <a:pt x="6759" y="8634"/>
                  <a:pt x="6700" y="8611"/>
                  <a:pt x="6657" y="8583"/>
                </a:cubicBezTo>
                <a:cubicBezTo>
                  <a:pt x="6626" y="8564"/>
                  <a:pt x="6435" y="8377"/>
                  <a:pt x="5989" y="7932"/>
                </a:cubicBezTo>
                <a:cubicBezTo>
                  <a:pt x="5314" y="7259"/>
                  <a:pt x="5313" y="7258"/>
                  <a:pt x="5278" y="7151"/>
                </a:cubicBezTo>
                <a:cubicBezTo>
                  <a:pt x="5262" y="7102"/>
                  <a:pt x="5259" y="7084"/>
                  <a:pt x="5259" y="7009"/>
                </a:cubicBezTo>
                <a:cubicBezTo>
                  <a:pt x="5259" y="6934"/>
                  <a:pt x="5262" y="6915"/>
                  <a:pt x="5278" y="6867"/>
                </a:cubicBezTo>
                <a:cubicBezTo>
                  <a:pt x="5288" y="6836"/>
                  <a:pt x="5309" y="6792"/>
                  <a:pt x="5324" y="6767"/>
                </a:cubicBezTo>
                <a:cubicBezTo>
                  <a:pt x="5345" y="6735"/>
                  <a:pt x="5504" y="6571"/>
                  <a:pt x="5895" y="6179"/>
                </a:cubicBezTo>
                <a:lnTo>
                  <a:pt x="6438" y="5636"/>
                </a:lnTo>
                <a:lnTo>
                  <a:pt x="6440" y="4717"/>
                </a:lnTo>
                <a:lnTo>
                  <a:pt x="6442" y="3799"/>
                </a:lnTo>
                <a:lnTo>
                  <a:pt x="6900" y="3799"/>
                </a:lnTo>
                <a:lnTo>
                  <a:pt x="7357" y="3799"/>
                </a:lnTo>
                <a:lnTo>
                  <a:pt x="7359" y="4717"/>
                </a:lnTo>
                <a:lnTo>
                  <a:pt x="7361" y="5636"/>
                </a:lnTo>
                <a:lnTo>
                  <a:pt x="7904" y="6179"/>
                </a:lnTo>
                <a:cubicBezTo>
                  <a:pt x="8294" y="6571"/>
                  <a:pt x="8454" y="6735"/>
                  <a:pt x="8475" y="6767"/>
                </a:cubicBezTo>
                <a:cubicBezTo>
                  <a:pt x="8490" y="6792"/>
                  <a:pt x="8511" y="6836"/>
                  <a:pt x="8521" y="6867"/>
                </a:cubicBezTo>
                <a:cubicBezTo>
                  <a:pt x="8537" y="6914"/>
                  <a:pt x="8540" y="6935"/>
                  <a:pt x="8540" y="7005"/>
                </a:cubicBezTo>
                <a:cubicBezTo>
                  <a:pt x="8541" y="7079"/>
                  <a:pt x="8538" y="7094"/>
                  <a:pt x="8520" y="7149"/>
                </a:cubicBezTo>
                <a:cubicBezTo>
                  <a:pt x="8508" y="7187"/>
                  <a:pt x="8488" y="7230"/>
                  <a:pt x="8468" y="7259"/>
                </a:cubicBezTo>
                <a:cubicBezTo>
                  <a:pt x="8422" y="7327"/>
                  <a:pt x="7204" y="8544"/>
                  <a:pt x="7143" y="8583"/>
                </a:cubicBezTo>
                <a:cubicBezTo>
                  <a:pt x="7078" y="8624"/>
                  <a:pt x="6999" y="8647"/>
                  <a:pt x="6917" y="8650"/>
                </a:cubicBezTo>
                <a:cubicBezTo>
                  <a:pt x="6879" y="8651"/>
                  <a:pt x="6834" y="8650"/>
                  <a:pt x="6817" y="8646"/>
                </a:cubicBezTo>
                <a:close/>
                <a:moveTo>
                  <a:pt x="386" y="8375"/>
                </a:moveTo>
                <a:cubicBezTo>
                  <a:pt x="219" y="8338"/>
                  <a:pt x="89" y="8219"/>
                  <a:pt x="38" y="8055"/>
                </a:cubicBezTo>
                <a:lnTo>
                  <a:pt x="22" y="8003"/>
                </a:lnTo>
                <a:lnTo>
                  <a:pt x="22" y="7009"/>
                </a:lnTo>
                <a:lnTo>
                  <a:pt x="22" y="6014"/>
                </a:lnTo>
                <a:lnTo>
                  <a:pt x="38" y="5963"/>
                </a:lnTo>
                <a:cubicBezTo>
                  <a:pt x="62" y="5885"/>
                  <a:pt x="97" y="5828"/>
                  <a:pt x="156" y="5769"/>
                </a:cubicBezTo>
                <a:cubicBezTo>
                  <a:pt x="214" y="5711"/>
                  <a:pt x="272" y="5676"/>
                  <a:pt x="349" y="5652"/>
                </a:cubicBezTo>
                <a:lnTo>
                  <a:pt x="400" y="5636"/>
                </a:lnTo>
                <a:lnTo>
                  <a:pt x="1395" y="5636"/>
                </a:lnTo>
                <a:lnTo>
                  <a:pt x="2389" y="5636"/>
                </a:lnTo>
                <a:lnTo>
                  <a:pt x="2441" y="5652"/>
                </a:lnTo>
                <a:cubicBezTo>
                  <a:pt x="2518" y="5676"/>
                  <a:pt x="2575" y="5711"/>
                  <a:pt x="2634" y="5769"/>
                </a:cubicBezTo>
                <a:cubicBezTo>
                  <a:pt x="2693" y="5828"/>
                  <a:pt x="2727" y="5885"/>
                  <a:pt x="2751" y="5963"/>
                </a:cubicBezTo>
                <a:lnTo>
                  <a:pt x="2768" y="6014"/>
                </a:lnTo>
                <a:lnTo>
                  <a:pt x="2768" y="7009"/>
                </a:lnTo>
                <a:lnTo>
                  <a:pt x="2768" y="8003"/>
                </a:lnTo>
                <a:lnTo>
                  <a:pt x="2751" y="8055"/>
                </a:lnTo>
                <a:cubicBezTo>
                  <a:pt x="2727" y="8132"/>
                  <a:pt x="2693" y="8189"/>
                  <a:pt x="2634" y="8248"/>
                </a:cubicBezTo>
                <a:cubicBezTo>
                  <a:pt x="2577" y="8305"/>
                  <a:pt x="2520" y="8340"/>
                  <a:pt x="2444" y="8365"/>
                </a:cubicBezTo>
                <a:lnTo>
                  <a:pt x="2396" y="8381"/>
                </a:lnTo>
                <a:lnTo>
                  <a:pt x="1412" y="8383"/>
                </a:lnTo>
                <a:cubicBezTo>
                  <a:pt x="610" y="8384"/>
                  <a:pt x="420" y="8382"/>
                  <a:pt x="386" y="8375"/>
                </a:cubicBezTo>
                <a:close/>
                <a:moveTo>
                  <a:pt x="938" y="4713"/>
                </a:moveTo>
                <a:cubicBezTo>
                  <a:pt x="936" y="4710"/>
                  <a:pt x="934" y="4277"/>
                  <a:pt x="934" y="3750"/>
                </a:cubicBezTo>
                <a:lnTo>
                  <a:pt x="934" y="2792"/>
                </a:lnTo>
                <a:lnTo>
                  <a:pt x="901" y="2780"/>
                </a:lnTo>
                <a:cubicBezTo>
                  <a:pt x="849" y="2761"/>
                  <a:pt x="715" y="2693"/>
                  <a:pt x="658" y="2657"/>
                </a:cubicBezTo>
                <a:cubicBezTo>
                  <a:pt x="444" y="2520"/>
                  <a:pt x="267" y="2321"/>
                  <a:pt x="155" y="2092"/>
                </a:cubicBezTo>
                <a:cubicBezTo>
                  <a:pt x="47" y="1869"/>
                  <a:pt x="0" y="1611"/>
                  <a:pt x="26" y="1375"/>
                </a:cubicBezTo>
                <a:cubicBezTo>
                  <a:pt x="68" y="981"/>
                  <a:pt x="264" y="635"/>
                  <a:pt x="579" y="400"/>
                </a:cubicBezTo>
                <a:cubicBezTo>
                  <a:pt x="777" y="253"/>
                  <a:pt x="1016" y="160"/>
                  <a:pt x="1264" y="135"/>
                </a:cubicBezTo>
                <a:cubicBezTo>
                  <a:pt x="1660" y="94"/>
                  <a:pt x="2075" y="244"/>
                  <a:pt x="2365" y="534"/>
                </a:cubicBezTo>
                <a:cubicBezTo>
                  <a:pt x="2654" y="823"/>
                  <a:pt x="2805" y="1239"/>
                  <a:pt x="2764" y="1635"/>
                </a:cubicBezTo>
                <a:cubicBezTo>
                  <a:pt x="2721" y="2052"/>
                  <a:pt x="2487" y="2428"/>
                  <a:pt x="2131" y="2657"/>
                </a:cubicBezTo>
                <a:cubicBezTo>
                  <a:pt x="2075" y="2692"/>
                  <a:pt x="1941" y="2761"/>
                  <a:pt x="1888" y="2780"/>
                </a:cubicBezTo>
                <a:lnTo>
                  <a:pt x="1856" y="2792"/>
                </a:lnTo>
                <a:lnTo>
                  <a:pt x="1854" y="3753"/>
                </a:lnTo>
                <a:lnTo>
                  <a:pt x="1852" y="4714"/>
                </a:lnTo>
                <a:lnTo>
                  <a:pt x="1398" y="4716"/>
                </a:lnTo>
                <a:cubicBezTo>
                  <a:pt x="1148" y="4717"/>
                  <a:pt x="941" y="4715"/>
                  <a:pt x="938" y="4713"/>
                </a:cubicBezTo>
                <a:close/>
                <a:moveTo>
                  <a:pt x="1515" y="1947"/>
                </a:moveTo>
                <a:cubicBezTo>
                  <a:pt x="1594" y="1927"/>
                  <a:pt x="1655" y="1891"/>
                  <a:pt x="1718" y="1827"/>
                </a:cubicBezTo>
                <a:cubicBezTo>
                  <a:pt x="1812" y="1734"/>
                  <a:pt x="1851" y="1639"/>
                  <a:pt x="1851" y="1504"/>
                </a:cubicBezTo>
                <a:cubicBezTo>
                  <a:pt x="1851" y="1369"/>
                  <a:pt x="1812" y="1274"/>
                  <a:pt x="1718" y="1180"/>
                </a:cubicBezTo>
                <a:cubicBezTo>
                  <a:pt x="1625" y="1087"/>
                  <a:pt x="1530" y="1048"/>
                  <a:pt x="1395" y="1047"/>
                </a:cubicBezTo>
                <a:cubicBezTo>
                  <a:pt x="1260" y="1047"/>
                  <a:pt x="1165" y="1086"/>
                  <a:pt x="1071" y="1180"/>
                </a:cubicBezTo>
                <a:cubicBezTo>
                  <a:pt x="977" y="1274"/>
                  <a:pt x="938" y="1369"/>
                  <a:pt x="938" y="1504"/>
                </a:cubicBezTo>
                <a:cubicBezTo>
                  <a:pt x="938" y="1637"/>
                  <a:pt x="977" y="1733"/>
                  <a:pt x="1068" y="1824"/>
                </a:cubicBezTo>
                <a:cubicBezTo>
                  <a:pt x="1127" y="1884"/>
                  <a:pt x="1173" y="1914"/>
                  <a:pt x="1242" y="1937"/>
                </a:cubicBezTo>
                <a:cubicBezTo>
                  <a:pt x="1329" y="1966"/>
                  <a:pt x="1426" y="1970"/>
                  <a:pt x="1515" y="1947"/>
                </a:cubicBezTo>
                <a:close/>
                <a:moveTo>
                  <a:pt x="6793" y="2876"/>
                </a:moveTo>
                <a:cubicBezTo>
                  <a:pt x="6782" y="2875"/>
                  <a:pt x="6744" y="2870"/>
                  <a:pt x="6710" y="2866"/>
                </a:cubicBezTo>
                <a:cubicBezTo>
                  <a:pt x="6626" y="2855"/>
                  <a:pt x="6483" y="2818"/>
                  <a:pt x="6397" y="2784"/>
                </a:cubicBezTo>
                <a:cubicBezTo>
                  <a:pt x="6066" y="2653"/>
                  <a:pt x="5797" y="2398"/>
                  <a:pt x="5648" y="2074"/>
                </a:cubicBezTo>
                <a:cubicBezTo>
                  <a:pt x="5634" y="2042"/>
                  <a:pt x="5618" y="2005"/>
                  <a:pt x="5613" y="1991"/>
                </a:cubicBezTo>
                <a:lnTo>
                  <a:pt x="5605" y="1965"/>
                </a:lnTo>
                <a:lnTo>
                  <a:pt x="4647" y="1963"/>
                </a:lnTo>
                <a:lnTo>
                  <a:pt x="3690" y="1961"/>
                </a:lnTo>
                <a:lnTo>
                  <a:pt x="3690" y="1504"/>
                </a:lnTo>
                <a:lnTo>
                  <a:pt x="3690" y="1046"/>
                </a:lnTo>
                <a:lnTo>
                  <a:pt x="4647" y="1045"/>
                </a:lnTo>
                <a:lnTo>
                  <a:pt x="5604" y="1043"/>
                </a:lnTo>
                <a:lnTo>
                  <a:pt x="5633" y="972"/>
                </a:lnTo>
                <a:cubicBezTo>
                  <a:pt x="5721" y="766"/>
                  <a:pt x="5846" y="595"/>
                  <a:pt x="6014" y="454"/>
                </a:cubicBezTo>
                <a:cubicBezTo>
                  <a:pt x="6553" y="0"/>
                  <a:pt x="7340" y="24"/>
                  <a:pt x="7848" y="509"/>
                </a:cubicBezTo>
                <a:cubicBezTo>
                  <a:pt x="8070" y="721"/>
                  <a:pt x="8206" y="981"/>
                  <a:pt x="8260" y="1294"/>
                </a:cubicBezTo>
                <a:cubicBezTo>
                  <a:pt x="8276" y="1389"/>
                  <a:pt x="8276" y="1618"/>
                  <a:pt x="8260" y="1714"/>
                </a:cubicBezTo>
                <a:cubicBezTo>
                  <a:pt x="8206" y="2026"/>
                  <a:pt x="8069" y="2287"/>
                  <a:pt x="7848" y="2499"/>
                </a:cubicBezTo>
                <a:cubicBezTo>
                  <a:pt x="7644" y="2693"/>
                  <a:pt x="7396" y="2816"/>
                  <a:pt x="7113" y="2863"/>
                </a:cubicBezTo>
                <a:cubicBezTo>
                  <a:pt x="7050" y="2873"/>
                  <a:pt x="6836" y="2882"/>
                  <a:pt x="6793" y="287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48" name="Rectangle 47"/>
          <p:cNvSpPr/>
          <p:nvPr/>
        </p:nvSpPr>
        <p:spPr>
          <a:xfrm>
            <a:off x="389957" y="2791101"/>
            <a:ext cx="6112759" cy="848172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tx1"/>
                </a:solidFill>
              </a:rPr>
              <a:t>Self</a:t>
            </a:r>
            <a:r>
              <a:rPr lang="de-DE" sz="2400" dirty="0">
                <a:solidFill>
                  <a:schemeClr val="tx1"/>
                </a:solidFill>
              </a:rPr>
              <a:t>-Services &amp;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Business Workflows</a:t>
            </a:r>
          </a:p>
        </p:txBody>
      </p:sp>
    </p:spTree>
    <p:extLst>
      <p:ext uri="{BB962C8B-B14F-4D97-AF65-F5344CB8AC3E}">
        <p14:creationId xmlns:p14="http://schemas.microsoft.com/office/powerpoint/2010/main" val="608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10601883" y="217175"/>
            <a:ext cx="1003300" cy="963925"/>
          </a:xfrm>
          <a:prstGeom prst="round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3466" y="121794"/>
            <a:ext cx="11925999" cy="898224"/>
          </a:xfrm>
        </p:spPr>
        <p:txBody>
          <a:bodyPr/>
          <a:lstStyle/>
          <a:p>
            <a:r>
              <a:rPr lang="en-US" dirty="0"/>
              <a:t>Compliance – Implementing ‘Need to know’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72792" y="2639011"/>
            <a:ext cx="5326672" cy="3768140"/>
          </a:xfrm>
        </p:spPr>
        <p:txBody>
          <a:bodyPr/>
          <a:lstStyle/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Fulfilling Compliance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Accuracy</a:t>
            </a:r>
          </a:p>
          <a:p>
            <a:pPr marL="355591" indent="-35559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i="1" dirty="0">
                <a:solidFill>
                  <a:srgbClr val="002060"/>
                </a:solidFill>
              </a:rPr>
              <a:t>Higher Security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47128" y="6042454"/>
            <a:ext cx="768000" cy="651436"/>
            <a:chOff x="1930769" y="4196397"/>
            <a:chExt cx="576000" cy="488577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930769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38531" y="4453949"/>
              <a:ext cx="560490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Linux/Unix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28473" y="6040591"/>
            <a:ext cx="788170" cy="651436"/>
            <a:chOff x="3715373" y="4194999"/>
            <a:chExt cx="591128" cy="488577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22937" y="4194999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 dirty="0">
                <a:solidFill>
                  <a:srgbClr val="010514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5884" y="4455347"/>
              <a:ext cx="570108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Directories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5373" y="4222845"/>
              <a:ext cx="591128" cy="22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333" b="1" i="1" dirty="0">
                  <a:solidFill>
                    <a:srgbClr val="FF0000"/>
                  </a:solidFill>
                </a:rPr>
                <a:t>LDAP</a:t>
              </a: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5467533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529371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91208" y="6304800"/>
            <a:ext cx="46595" cy="480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386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49760" indent="-249760" algn="ctr" defTabSz="1219170" fontAlgn="base">
              <a:spcBef>
                <a:spcPct val="30000"/>
              </a:spcBef>
              <a:spcAft>
                <a:spcPct val="0"/>
              </a:spcAft>
            </a:pPr>
            <a:endParaRPr lang="de-DE" sz="1867" b="1">
              <a:solidFill>
                <a:prstClr val="white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508035" y="6042454"/>
            <a:ext cx="835485" cy="651436"/>
            <a:chOff x="2815800" y="4196397"/>
            <a:chExt cx="626614" cy="488577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2841106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15800" y="4453949"/>
              <a:ext cx="62661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Applications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rgbClr val="E0520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886" y="4236280"/>
              <a:ext cx="382440" cy="195044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310063" y="6042454"/>
            <a:ext cx="768000" cy="651436"/>
            <a:chOff x="196043" y="4196397"/>
            <a:chExt cx="576000" cy="488577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196043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2052" y="4453949"/>
              <a:ext cx="50398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Windows</a:t>
              </a:r>
            </a:p>
          </p:txBody>
        </p:sp>
        <p:sp>
          <p:nvSpPr>
            <p:cNvPr id="32" name="Freeform 5"/>
            <p:cNvSpPr>
              <a:spLocks noChangeAspect="1" noEditPoints="1"/>
            </p:cNvSpPr>
            <p:nvPr/>
          </p:nvSpPr>
          <p:spPr bwMode="auto">
            <a:xfrm>
              <a:off x="388883" y="4243648"/>
              <a:ext cx="190321" cy="212566"/>
            </a:xfrm>
            <a:custGeom>
              <a:avLst/>
              <a:gdLst>
                <a:gd name="T0" fmla="*/ 0 w 479"/>
                <a:gd name="T1" fmla="*/ 254 h 537"/>
                <a:gd name="T2" fmla="*/ 0 w 479"/>
                <a:gd name="T3" fmla="*/ 106 h 537"/>
                <a:gd name="T4" fmla="*/ 169 w 479"/>
                <a:gd name="T5" fmla="*/ 69 h 537"/>
                <a:gd name="T6" fmla="*/ 169 w 479"/>
                <a:gd name="T7" fmla="*/ 252 h 537"/>
                <a:gd name="T8" fmla="*/ 0 w 479"/>
                <a:gd name="T9" fmla="*/ 254 h 537"/>
                <a:gd name="T10" fmla="*/ 479 w 479"/>
                <a:gd name="T11" fmla="*/ 0 h 537"/>
                <a:gd name="T12" fmla="*/ 479 w 479"/>
                <a:gd name="T13" fmla="*/ 247 h 537"/>
                <a:gd name="T14" fmla="*/ 197 w 479"/>
                <a:gd name="T15" fmla="*/ 252 h 537"/>
                <a:gd name="T16" fmla="*/ 197 w 479"/>
                <a:gd name="T17" fmla="*/ 63 h 537"/>
                <a:gd name="T18" fmla="*/ 479 w 479"/>
                <a:gd name="T19" fmla="*/ 0 h 537"/>
                <a:gd name="T20" fmla="*/ 0 w 479"/>
                <a:gd name="T21" fmla="*/ 283 h 537"/>
                <a:gd name="T22" fmla="*/ 169 w 479"/>
                <a:gd name="T23" fmla="*/ 285 h 537"/>
                <a:gd name="T24" fmla="*/ 169 w 479"/>
                <a:gd name="T25" fmla="*/ 477 h 537"/>
                <a:gd name="T26" fmla="*/ 0 w 479"/>
                <a:gd name="T27" fmla="*/ 445 h 537"/>
                <a:gd name="T28" fmla="*/ 0 w 479"/>
                <a:gd name="T29" fmla="*/ 283 h 537"/>
                <a:gd name="T30" fmla="*/ 479 w 479"/>
                <a:gd name="T31" fmla="*/ 290 h 537"/>
                <a:gd name="T32" fmla="*/ 479 w 479"/>
                <a:gd name="T33" fmla="*/ 537 h 537"/>
                <a:gd name="T34" fmla="*/ 197 w 479"/>
                <a:gd name="T35" fmla="*/ 483 h 537"/>
                <a:gd name="T36" fmla="*/ 197 w 479"/>
                <a:gd name="T37" fmla="*/ 285 h 537"/>
                <a:gd name="T38" fmla="*/ 479 w 479"/>
                <a:gd name="T39" fmla="*/ 29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37">
                  <a:moveTo>
                    <a:pt x="0" y="254"/>
                  </a:moveTo>
                  <a:lnTo>
                    <a:pt x="0" y="106"/>
                  </a:lnTo>
                  <a:lnTo>
                    <a:pt x="169" y="69"/>
                  </a:lnTo>
                  <a:lnTo>
                    <a:pt x="169" y="252"/>
                  </a:lnTo>
                  <a:lnTo>
                    <a:pt x="0" y="254"/>
                  </a:lnTo>
                  <a:moveTo>
                    <a:pt x="479" y="0"/>
                  </a:moveTo>
                  <a:lnTo>
                    <a:pt x="479" y="247"/>
                  </a:lnTo>
                  <a:lnTo>
                    <a:pt x="197" y="252"/>
                  </a:lnTo>
                  <a:lnTo>
                    <a:pt x="197" y="63"/>
                  </a:lnTo>
                  <a:lnTo>
                    <a:pt x="479" y="0"/>
                  </a:lnTo>
                  <a:moveTo>
                    <a:pt x="0" y="283"/>
                  </a:moveTo>
                  <a:lnTo>
                    <a:pt x="169" y="285"/>
                  </a:lnTo>
                  <a:lnTo>
                    <a:pt x="169" y="477"/>
                  </a:lnTo>
                  <a:lnTo>
                    <a:pt x="0" y="445"/>
                  </a:lnTo>
                  <a:lnTo>
                    <a:pt x="0" y="283"/>
                  </a:lnTo>
                  <a:moveTo>
                    <a:pt x="479" y="290"/>
                  </a:moveTo>
                  <a:lnTo>
                    <a:pt x="479" y="537"/>
                  </a:lnTo>
                  <a:lnTo>
                    <a:pt x="197" y="483"/>
                  </a:lnTo>
                  <a:lnTo>
                    <a:pt x="197" y="285"/>
                  </a:lnTo>
                  <a:lnTo>
                    <a:pt x="479" y="290"/>
                  </a:ln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351334" y="6042454"/>
            <a:ext cx="800219" cy="651436"/>
            <a:chOff x="1055747" y="4196397"/>
            <a:chExt cx="600164" cy="488577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1067828" y="4196397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5747" y="4453949"/>
              <a:ext cx="600164" cy="176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Mail-Server</a:t>
              </a:r>
            </a:p>
          </p:txBody>
        </p:sp>
        <p:sp>
          <p:nvSpPr>
            <p:cNvPr id="36" name="Freeform 9"/>
            <p:cNvSpPr>
              <a:spLocks noChangeAspect="1" noEditPoints="1"/>
            </p:cNvSpPr>
            <p:nvPr/>
          </p:nvSpPr>
          <p:spPr bwMode="auto">
            <a:xfrm>
              <a:off x="1233747" y="4268080"/>
              <a:ext cx="244162" cy="193692"/>
            </a:xfrm>
            <a:custGeom>
              <a:avLst/>
              <a:gdLst>
                <a:gd name="T0" fmla="*/ 508 w 565"/>
                <a:gd name="T1" fmla="*/ 112 h 451"/>
                <a:gd name="T2" fmla="*/ 283 w 565"/>
                <a:gd name="T3" fmla="*/ 254 h 451"/>
                <a:gd name="T4" fmla="*/ 57 w 565"/>
                <a:gd name="T5" fmla="*/ 112 h 451"/>
                <a:gd name="T6" fmla="*/ 57 w 565"/>
                <a:gd name="T7" fmla="*/ 56 h 451"/>
                <a:gd name="T8" fmla="*/ 283 w 565"/>
                <a:gd name="T9" fmla="*/ 197 h 451"/>
                <a:gd name="T10" fmla="*/ 508 w 565"/>
                <a:gd name="T11" fmla="*/ 56 h 451"/>
                <a:gd name="T12" fmla="*/ 508 w 565"/>
                <a:gd name="T13" fmla="*/ 0 h 451"/>
                <a:gd name="T14" fmla="*/ 57 w 565"/>
                <a:gd name="T15" fmla="*/ 0 h 451"/>
                <a:gd name="T16" fmla="*/ 0 w 565"/>
                <a:gd name="T17" fmla="*/ 56 h 451"/>
                <a:gd name="T18" fmla="*/ 0 w 565"/>
                <a:gd name="T19" fmla="*/ 395 h 451"/>
                <a:gd name="T20" fmla="*/ 57 w 565"/>
                <a:gd name="T21" fmla="*/ 451 h 451"/>
                <a:gd name="T22" fmla="*/ 508 w 565"/>
                <a:gd name="T23" fmla="*/ 451 h 451"/>
                <a:gd name="T24" fmla="*/ 565 w 565"/>
                <a:gd name="T25" fmla="*/ 395 h 451"/>
                <a:gd name="T26" fmla="*/ 565 w 565"/>
                <a:gd name="T27" fmla="*/ 56 h 451"/>
                <a:gd name="T28" fmla="*/ 508 w 565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5" h="451">
                  <a:moveTo>
                    <a:pt x="508" y="112"/>
                  </a:moveTo>
                  <a:lnTo>
                    <a:pt x="283" y="254"/>
                  </a:lnTo>
                  <a:lnTo>
                    <a:pt x="57" y="112"/>
                  </a:lnTo>
                  <a:lnTo>
                    <a:pt x="57" y="56"/>
                  </a:lnTo>
                  <a:lnTo>
                    <a:pt x="283" y="197"/>
                  </a:lnTo>
                  <a:lnTo>
                    <a:pt x="508" y="56"/>
                  </a:lnTo>
                  <a:moveTo>
                    <a:pt x="508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6"/>
                  </a:cubicBezTo>
                  <a:lnTo>
                    <a:pt x="0" y="395"/>
                  </a:lnTo>
                  <a:cubicBezTo>
                    <a:pt x="0" y="424"/>
                    <a:pt x="27" y="451"/>
                    <a:pt x="57" y="451"/>
                  </a:cubicBezTo>
                  <a:lnTo>
                    <a:pt x="508" y="451"/>
                  </a:lnTo>
                  <a:cubicBezTo>
                    <a:pt x="538" y="451"/>
                    <a:pt x="565" y="424"/>
                    <a:pt x="565" y="395"/>
                  </a:cubicBezTo>
                  <a:lnTo>
                    <a:pt x="565" y="56"/>
                  </a:lnTo>
                  <a:cubicBezTo>
                    <a:pt x="565" y="25"/>
                    <a:pt x="539" y="0"/>
                    <a:pt x="508" y="0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87260" y="6035773"/>
            <a:ext cx="768000" cy="651436"/>
            <a:chOff x="5605712" y="4191391"/>
            <a:chExt cx="576000" cy="488577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5605712" y="4191391"/>
              <a:ext cx="576000" cy="488577"/>
            </a:xfrm>
            <a:prstGeom prst="roundRect">
              <a:avLst/>
            </a:prstGeom>
            <a:gradFill rotWithShape="1">
              <a:gsLst>
                <a:gs pos="0">
                  <a:srgbClr val="CCD5DF"/>
                </a:gs>
                <a:gs pos="100000">
                  <a:srgbClr val="CCD5DF">
                    <a:gamma/>
                    <a:shade val="74902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00386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333">
                <a:solidFill>
                  <a:srgbClr val="01051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18276" y="4456213"/>
              <a:ext cx="550871" cy="176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33" dirty="0">
                  <a:solidFill>
                    <a:srgbClr val="010514"/>
                  </a:solidFill>
                </a:rPr>
                <a:t>Self-Made</a:t>
              </a:r>
            </a:p>
          </p:txBody>
        </p:sp>
        <p:sp>
          <p:nvSpPr>
            <p:cNvPr id="40" name="Freeform 9"/>
            <p:cNvSpPr>
              <a:spLocks noChangeAspect="1"/>
            </p:cNvSpPr>
            <p:nvPr/>
          </p:nvSpPr>
          <p:spPr bwMode="auto">
            <a:xfrm>
              <a:off x="5783142" y="4258305"/>
              <a:ext cx="221141" cy="218615"/>
            </a:xfrm>
            <a:custGeom>
              <a:avLst/>
              <a:gdLst>
                <a:gd name="T0" fmla="*/ 630 w 641"/>
                <a:gd name="T1" fmla="*/ 519 h 635"/>
                <a:gd name="T2" fmla="*/ 373 w 641"/>
                <a:gd name="T3" fmla="*/ 262 h 635"/>
                <a:gd name="T4" fmla="*/ 330 w 641"/>
                <a:gd name="T5" fmla="*/ 67 h 635"/>
                <a:gd name="T6" fmla="*/ 122 w 641"/>
                <a:gd name="T7" fmla="*/ 31 h 635"/>
                <a:gd name="T8" fmla="*/ 243 w 641"/>
                <a:gd name="T9" fmla="*/ 152 h 635"/>
                <a:gd name="T10" fmla="*/ 158 w 641"/>
                <a:gd name="T11" fmla="*/ 237 h 635"/>
                <a:gd name="T12" fmla="*/ 34 w 641"/>
                <a:gd name="T13" fmla="*/ 115 h 635"/>
                <a:gd name="T14" fmla="*/ 71 w 641"/>
                <a:gd name="T15" fmla="*/ 324 h 635"/>
                <a:gd name="T16" fmla="*/ 266 w 641"/>
                <a:gd name="T17" fmla="*/ 366 h 635"/>
                <a:gd name="T18" fmla="*/ 522 w 641"/>
                <a:gd name="T19" fmla="*/ 623 h 635"/>
                <a:gd name="T20" fmla="*/ 562 w 641"/>
                <a:gd name="T21" fmla="*/ 623 h 635"/>
                <a:gd name="T22" fmla="*/ 627 w 641"/>
                <a:gd name="T23" fmla="*/ 558 h 635"/>
                <a:gd name="T24" fmla="*/ 630 w 641"/>
                <a:gd name="T25" fmla="*/ 519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1" h="635">
                  <a:moveTo>
                    <a:pt x="630" y="519"/>
                  </a:moveTo>
                  <a:lnTo>
                    <a:pt x="373" y="262"/>
                  </a:lnTo>
                  <a:cubicBezTo>
                    <a:pt x="398" y="197"/>
                    <a:pt x="384" y="121"/>
                    <a:pt x="330" y="67"/>
                  </a:cubicBezTo>
                  <a:cubicBezTo>
                    <a:pt x="274" y="11"/>
                    <a:pt x="189" y="0"/>
                    <a:pt x="122" y="31"/>
                  </a:cubicBezTo>
                  <a:lnTo>
                    <a:pt x="243" y="152"/>
                  </a:lnTo>
                  <a:lnTo>
                    <a:pt x="158" y="237"/>
                  </a:lnTo>
                  <a:lnTo>
                    <a:pt x="34" y="115"/>
                  </a:lnTo>
                  <a:cubicBezTo>
                    <a:pt x="0" y="183"/>
                    <a:pt x="14" y="268"/>
                    <a:pt x="71" y="324"/>
                  </a:cubicBezTo>
                  <a:cubicBezTo>
                    <a:pt x="124" y="378"/>
                    <a:pt x="201" y="392"/>
                    <a:pt x="266" y="366"/>
                  </a:cubicBezTo>
                  <a:lnTo>
                    <a:pt x="522" y="623"/>
                  </a:lnTo>
                  <a:cubicBezTo>
                    <a:pt x="534" y="635"/>
                    <a:pt x="551" y="635"/>
                    <a:pt x="562" y="623"/>
                  </a:cubicBezTo>
                  <a:lnTo>
                    <a:pt x="627" y="558"/>
                  </a:lnTo>
                  <a:cubicBezTo>
                    <a:pt x="641" y="547"/>
                    <a:pt x="641" y="527"/>
                    <a:pt x="630" y="519"/>
                  </a:cubicBezTo>
                  <a:close/>
                </a:path>
              </a:pathLst>
            </a:custGeom>
            <a:solidFill>
              <a:srgbClr val="E0520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1867">
                <a:solidFill>
                  <a:srgbClr val="010514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4344636" y="6472887"/>
            <a:ext cx="1" cy="2062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ine 88"/>
          <p:cNvSpPr>
            <a:spLocks noChangeAspect="1" noChangeShapeType="1"/>
          </p:cNvSpPr>
          <p:nvPr/>
        </p:nvSpPr>
        <p:spPr bwMode="auto">
          <a:xfrm rot="10800000" flipH="1" flipV="1">
            <a:off x="1775426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5" name="Line 88"/>
          <p:cNvSpPr>
            <a:spLocks noChangeAspect="1" noChangeShapeType="1"/>
          </p:cNvSpPr>
          <p:nvPr/>
        </p:nvSpPr>
        <p:spPr bwMode="auto">
          <a:xfrm rot="10800000" flipH="1" flipV="1">
            <a:off x="2848168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6" name="Line 88"/>
          <p:cNvSpPr>
            <a:spLocks noChangeAspect="1" noChangeShapeType="1"/>
          </p:cNvSpPr>
          <p:nvPr/>
        </p:nvSpPr>
        <p:spPr bwMode="auto">
          <a:xfrm rot="10800000" flipH="1" flipV="1">
            <a:off x="3920909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7" name="Line 88"/>
          <p:cNvSpPr>
            <a:spLocks noChangeAspect="1" noChangeShapeType="1"/>
          </p:cNvSpPr>
          <p:nvPr/>
        </p:nvSpPr>
        <p:spPr bwMode="auto">
          <a:xfrm rot="10800000" flipH="1" flipV="1">
            <a:off x="4993650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28" name="Line 88"/>
          <p:cNvSpPr>
            <a:spLocks noChangeAspect="1" noChangeShapeType="1"/>
          </p:cNvSpPr>
          <p:nvPr/>
        </p:nvSpPr>
        <p:spPr bwMode="auto">
          <a:xfrm rot="10800000" flipH="1" flipV="1">
            <a:off x="6066390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43" name="Line 88"/>
          <p:cNvSpPr>
            <a:spLocks noChangeAspect="1" noChangeShapeType="1"/>
          </p:cNvSpPr>
          <p:nvPr/>
        </p:nvSpPr>
        <p:spPr bwMode="auto">
          <a:xfrm rot="10800000" flipH="1" flipV="1">
            <a:off x="702685" y="5513656"/>
            <a:ext cx="1" cy="480000"/>
          </a:xfrm>
          <a:prstGeom prst="line">
            <a:avLst/>
          </a:prstGeom>
          <a:ln>
            <a:headEnd/>
            <a:tailEnd type="triangle" w="med" len="sm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endParaRPr lang="de-DE" sz="1867">
              <a:solidFill>
                <a:srgbClr val="010514"/>
              </a:solidFill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 bwMode="gray">
          <a:xfrm>
            <a:off x="667967" y="1077385"/>
            <a:ext cx="5099740" cy="512656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80975" indent="-180975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5000"/>
              <a:buFont typeface="Arial" panose="020B0604020202020204" pitchFamily="34" charset="0"/>
              <a:buChar char="›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38163" indent="-179388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06450" indent="-17780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tabLst>
                <a:tab pos="808038" algn="l"/>
              </a:tabLst>
              <a:defRPr lang="en-US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069975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35087" indent="-171450" algn="l" defTabSz="457200" rtl="0" eaLnBrk="1" latinLnBrk="0" hangingPunct="1">
              <a:spcBef>
                <a:spcPct val="20000"/>
              </a:spcBef>
              <a:buClr>
                <a:srgbClr val="E05206"/>
              </a:buClr>
              <a:buSzPct val="80000"/>
              <a:buFont typeface="Arial" panose="020B0604020202020204" pitchFamily="34" charset="0"/>
              <a:buChar char="›"/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200" dirty="0"/>
          </a:p>
        </p:txBody>
      </p:sp>
      <p:sp>
        <p:nvSpPr>
          <p:cNvPr id="65" name="Rectangle 64"/>
          <p:cNvSpPr/>
          <p:nvPr/>
        </p:nvSpPr>
        <p:spPr>
          <a:xfrm>
            <a:off x="578407" y="1093286"/>
            <a:ext cx="11392173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dirty="0"/>
              <a:t>To grow from self-service IAM to a compliant self-service IAM:</a:t>
            </a:r>
          </a:p>
          <a:p>
            <a:pPr marL="457189" indent="-457189">
              <a:buClr>
                <a:srgbClr val="E05206"/>
              </a:buClr>
              <a:buFont typeface="Arial" panose="020B0604020202020204" pitchFamily="34" charset="0"/>
              <a:buChar char="›"/>
            </a:pPr>
            <a:r>
              <a:rPr lang="en-US" sz="2667" dirty="0"/>
              <a:t>the Principle of Least Privilege (</a:t>
            </a:r>
            <a:r>
              <a:rPr lang="en-US" sz="2667" b="1" dirty="0" err="1"/>
              <a:t>PoLP</a:t>
            </a:r>
            <a:r>
              <a:rPr lang="en-US" sz="2667" dirty="0"/>
              <a:t>)</a:t>
            </a:r>
          </a:p>
          <a:p>
            <a:pPr marL="457189" indent="-457189">
              <a:buClr>
                <a:srgbClr val="E05206"/>
              </a:buClr>
              <a:buFont typeface="Arial" panose="020B0604020202020204" pitchFamily="34" charset="0"/>
              <a:buChar char="›"/>
            </a:pPr>
            <a:r>
              <a:rPr lang="en-US" sz="2667" dirty="0"/>
              <a:t>Segregation of Duties </a:t>
            </a:r>
            <a:r>
              <a:rPr lang="en-US" sz="2667" b="1" dirty="0"/>
              <a:t>(</a:t>
            </a:r>
            <a:r>
              <a:rPr lang="en-US" sz="2667" b="1" dirty="0" err="1"/>
              <a:t>SoD</a:t>
            </a:r>
            <a:r>
              <a:rPr lang="en-US" sz="2667" b="1" dirty="0"/>
              <a:t>)</a:t>
            </a:r>
            <a:r>
              <a:rPr lang="en-US" sz="2667" dirty="0"/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9957" y="4673600"/>
            <a:ext cx="6112759" cy="750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Identity </a:t>
            </a:r>
            <a:r>
              <a:rPr lang="de-DE" sz="2400" dirty="0" err="1">
                <a:solidFill>
                  <a:schemeClr val="bg1"/>
                </a:solidFill>
              </a:rPr>
              <a:t>Provisioning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89957" y="3636260"/>
            <a:ext cx="6112759" cy="12405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b"/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Role</a:t>
            </a:r>
            <a:r>
              <a:rPr lang="de-DE" sz="2400" dirty="0">
                <a:solidFill>
                  <a:schemeClr val="bg1"/>
                </a:solidFill>
              </a:rPr>
              <a:t> Management /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 err="1">
                <a:solidFill>
                  <a:schemeClr val="bg1"/>
                </a:solidFill>
              </a:rPr>
              <a:t>Rule-based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entitlements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89957" y="2791101"/>
            <a:ext cx="6112759" cy="8481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Self</a:t>
            </a:r>
            <a:r>
              <a:rPr lang="de-DE" sz="2400" dirty="0">
                <a:solidFill>
                  <a:schemeClr val="bg1"/>
                </a:solidFill>
              </a:rPr>
              <a:t>-Services &amp;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Business Workflows</a:t>
            </a:r>
          </a:p>
        </p:txBody>
      </p:sp>
      <p:sp>
        <p:nvSpPr>
          <p:cNvPr id="45" name="Freeform 44"/>
          <p:cNvSpPr>
            <a:spLocks noChangeAspect="1" noEditPoints="1"/>
          </p:cNvSpPr>
          <p:nvPr/>
        </p:nvSpPr>
        <p:spPr bwMode="auto">
          <a:xfrm>
            <a:off x="10693461" y="288630"/>
            <a:ext cx="845980" cy="845980"/>
          </a:xfrm>
          <a:custGeom>
            <a:avLst/>
            <a:gdLst>
              <a:gd name="T0" fmla="*/ 240 w 266"/>
              <a:gd name="T1" fmla="*/ 186 h 266"/>
              <a:gd name="T2" fmla="*/ 240 w 266"/>
              <a:gd name="T3" fmla="*/ 106 h 266"/>
              <a:gd name="T4" fmla="*/ 266 w 266"/>
              <a:gd name="T5" fmla="*/ 106 h 266"/>
              <a:gd name="T6" fmla="*/ 266 w 266"/>
              <a:gd name="T7" fmla="*/ 186 h 266"/>
              <a:gd name="T8" fmla="*/ 240 w 266"/>
              <a:gd name="T9" fmla="*/ 213 h 266"/>
              <a:gd name="T10" fmla="*/ 80 w 266"/>
              <a:gd name="T11" fmla="*/ 213 h 266"/>
              <a:gd name="T12" fmla="*/ 53 w 266"/>
              <a:gd name="T13" fmla="*/ 186 h 266"/>
              <a:gd name="T14" fmla="*/ 53 w 266"/>
              <a:gd name="T15" fmla="*/ 26 h 266"/>
              <a:gd name="T16" fmla="*/ 80 w 266"/>
              <a:gd name="T17" fmla="*/ 0 h 266"/>
              <a:gd name="T18" fmla="*/ 186 w 266"/>
              <a:gd name="T19" fmla="*/ 0 h 266"/>
              <a:gd name="T20" fmla="*/ 186 w 266"/>
              <a:gd name="T21" fmla="*/ 26 h 266"/>
              <a:gd name="T22" fmla="*/ 80 w 266"/>
              <a:gd name="T23" fmla="*/ 26 h 266"/>
              <a:gd name="T24" fmla="*/ 80 w 266"/>
              <a:gd name="T25" fmla="*/ 186 h 266"/>
              <a:gd name="T26" fmla="*/ 240 w 266"/>
              <a:gd name="T27" fmla="*/ 186 h 266"/>
              <a:gd name="T28" fmla="*/ 118 w 266"/>
              <a:gd name="T29" fmla="*/ 67 h 266"/>
              <a:gd name="T30" fmla="*/ 160 w 266"/>
              <a:gd name="T31" fmla="*/ 109 h 266"/>
              <a:gd name="T32" fmla="*/ 248 w 266"/>
              <a:gd name="T33" fmla="*/ 21 h 266"/>
              <a:gd name="T34" fmla="*/ 266 w 266"/>
              <a:gd name="T35" fmla="*/ 40 h 266"/>
              <a:gd name="T36" fmla="*/ 160 w 266"/>
              <a:gd name="T37" fmla="*/ 146 h 266"/>
              <a:gd name="T38" fmla="*/ 100 w 266"/>
              <a:gd name="T39" fmla="*/ 86 h 266"/>
              <a:gd name="T40" fmla="*/ 118 w 266"/>
              <a:gd name="T41" fmla="*/ 67 h 266"/>
              <a:gd name="T42" fmla="*/ 186 w 266"/>
              <a:gd name="T43" fmla="*/ 240 h 266"/>
              <a:gd name="T44" fmla="*/ 186 w 266"/>
              <a:gd name="T45" fmla="*/ 266 h 266"/>
              <a:gd name="T46" fmla="*/ 26 w 266"/>
              <a:gd name="T47" fmla="*/ 266 h 266"/>
              <a:gd name="T48" fmla="*/ 0 w 266"/>
              <a:gd name="T49" fmla="*/ 240 h 266"/>
              <a:gd name="T50" fmla="*/ 0 w 266"/>
              <a:gd name="T51" fmla="*/ 66 h 266"/>
              <a:gd name="T52" fmla="*/ 26 w 266"/>
              <a:gd name="T53" fmla="*/ 66 h 266"/>
              <a:gd name="T54" fmla="*/ 26 w 266"/>
              <a:gd name="T55" fmla="*/ 240 h 266"/>
              <a:gd name="T56" fmla="*/ 186 w 266"/>
              <a:gd name="T57" fmla="*/ 24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240" y="186"/>
                </a:moveTo>
                <a:lnTo>
                  <a:pt x="240" y="106"/>
                </a:lnTo>
                <a:lnTo>
                  <a:pt x="266" y="106"/>
                </a:lnTo>
                <a:lnTo>
                  <a:pt x="266" y="186"/>
                </a:lnTo>
                <a:cubicBezTo>
                  <a:pt x="266" y="201"/>
                  <a:pt x="254" y="213"/>
                  <a:pt x="240" y="213"/>
                </a:cubicBezTo>
                <a:lnTo>
                  <a:pt x="80" y="213"/>
                </a:lnTo>
                <a:cubicBezTo>
                  <a:pt x="65" y="213"/>
                  <a:pt x="53" y="201"/>
                  <a:pt x="53" y="186"/>
                </a:cubicBezTo>
                <a:lnTo>
                  <a:pt x="53" y="26"/>
                </a:lnTo>
                <a:cubicBezTo>
                  <a:pt x="53" y="12"/>
                  <a:pt x="65" y="0"/>
                  <a:pt x="80" y="0"/>
                </a:cubicBezTo>
                <a:lnTo>
                  <a:pt x="186" y="0"/>
                </a:lnTo>
                <a:lnTo>
                  <a:pt x="186" y="26"/>
                </a:lnTo>
                <a:lnTo>
                  <a:pt x="80" y="26"/>
                </a:lnTo>
                <a:lnTo>
                  <a:pt x="80" y="186"/>
                </a:lnTo>
                <a:lnTo>
                  <a:pt x="240" y="186"/>
                </a:lnTo>
                <a:moveTo>
                  <a:pt x="118" y="67"/>
                </a:moveTo>
                <a:lnTo>
                  <a:pt x="160" y="109"/>
                </a:lnTo>
                <a:lnTo>
                  <a:pt x="248" y="21"/>
                </a:lnTo>
                <a:lnTo>
                  <a:pt x="266" y="40"/>
                </a:lnTo>
                <a:lnTo>
                  <a:pt x="160" y="146"/>
                </a:lnTo>
                <a:lnTo>
                  <a:pt x="100" y="86"/>
                </a:lnTo>
                <a:lnTo>
                  <a:pt x="118" y="67"/>
                </a:lnTo>
                <a:moveTo>
                  <a:pt x="186" y="240"/>
                </a:moveTo>
                <a:lnTo>
                  <a:pt x="186" y="266"/>
                </a:lnTo>
                <a:lnTo>
                  <a:pt x="26" y="266"/>
                </a:lnTo>
                <a:cubicBezTo>
                  <a:pt x="12" y="266"/>
                  <a:pt x="0" y="254"/>
                  <a:pt x="0" y="240"/>
                </a:cubicBezTo>
                <a:lnTo>
                  <a:pt x="0" y="66"/>
                </a:lnTo>
                <a:lnTo>
                  <a:pt x="26" y="66"/>
                </a:lnTo>
                <a:lnTo>
                  <a:pt x="26" y="240"/>
                </a:lnTo>
                <a:lnTo>
                  <a:pt x="186" y="24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rot="0" vert="horz" wrap="square" lIns="121920" tIns="60960" rIns="121920" bIns="60960" anchor="t" anchorCtr="0" upright="1">
            <a:noAutofit/>
          </a:bodyPr>
          <a:lstStyle/>
          <a:p>
            <a:endParaRPr lang="de-DE" sz="2400"/>
          </a:p>
        </p:txBody>
      </p:sp>
      <p:sp>
        <p:nvSpPr>
          <p:cNvPr id="46" name="Rectangle 45"/>
          <p:cNvSpPr/>
          <p:nvPr/>
        </p:nvSpPr>
        <p:spPr>
          <a:xfrm>
            <a:off x="394388" y="2794679"/>
            <a:ext cx="3087677" cy="8481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Self</a:t>
            </a:r>
            <a:r>
              <a:rPr lang="de-DE" sz="2400" dirty="0">
                <a:solidFill>
                  <a:schemeClr val="bg1"/>
                </a:solidFill>
              </a:rPr>
              <a:t>-Services &amp;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Business Workflows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482065" y="2794679"/>
            <a:ext cx="3032403" cy="848172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r>
              <a:rPr lang="de-DE" sz="2400" dirty="0" err="1">
                <a:solidFill>
                  <a:schemeClr val="tx1"/>
                </a:solidFill>
              </a:rPr>
              <a:t>Recertification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8202" y="3636260"/>
            <a:ext cx="613626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de-DE" sz="2400" dirty="0" err="1"/>
              <a:t>SoD</a:t>
            </a:r>
            <a:r>
              <a:rPr lang="de-DE" sz="2400" dirty="0"/>
              <a:t> Control</a:t>
            </a:r>
          </a:p>
        </p:txBody>
      </p:sp>
    </p:spTree>
    <p:extLst>
      <p:ext uri="{BB962C8B-B14F-4D97-AF65-F5344CB8AC3E}">
        <p14:creationId xmlns:p14="http://schemas.microsoft.com/office/powerpoint/2010/main" val="89000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6" grpId="0" animBg="1"/>
      <p:bldP spid="47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8262" y="1094563"/>
            <a:ext cx="11904784" cy="52418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As a </a:t>
            </a:r>
            <a:r>
              <a:rPr lang="de-DE" dirty="0" err="1"/>
              <a:t>consequence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digital </a:t>
            </a:r>
            <a:r>
              <a:rPr lang="de-DE" dirty="0" err="1"/>
              <a:t>transformation</a:t>
            </a:r>
            <a:r>
              <a:rPr lang="de-DE" dirty="0"/>
              <a:t>, Identity Management </a:t>
            </a: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involved</a:t>
            </a:r>
            <a:r>
              <a:rPr lang="de-DE" dirty="0"/>
              <a:t> in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business</a:t>
            </a:r>
            <a:r>
              <a:rPr lang="de-DE" dirty="0"/>
              <a:t> </a:t>
            </a:r>
            <a:r>
              <a:rPr lang="de-DE" dirty="0" err="1"/>
              <a:t>aspects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482588" indent="-482588">
              <a:buBlip>
                <a:blip/>
              </a:buBlip>
            </a:pPr>
            <a:r>
              <a:rPr lang="de-DE" b="1" dirty="0" err="1">
                <a:solidFill>
                  <a:srgbClr val="E05206"/>
                </a:solidFill>
              </a:rPr>
              <a:t>Collaboration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with</a:t>
            </a:r>
            <a:r>
              <a:rPr lang="de-DE" b="1" dirty="0">
                <a:solidFill>
                  <a:srgbClr val="E05206"/>
                </a:solidFill>
              </a:rPr>
              <a:t> external </a:t>
            </a:r>
            <a:r>
              <a:rPr lang="de-DE" b="1" dirty="0" err="1">
                <a:solidFill>
                  <a:srgbClr val="E05206"/>
                </a:solidFill>
              </a:rPr>
              <a:t>partners</a:t>
            </a:r>
            <a:r>
              <a:rPr lang="de-DE" b="1" dirty="0">
                <a:solidFill>
                  <a:srgbClr val="E05206"/>
                </a:solidFill>
              </a:rPr>
              <a:t> &amp; </a:t>
            </a:r>
            <a:r>
              <a:rPr lang="de-DE" b="1" dirty="0" err="1">
                <a:solidFill>
                  <a:srgbClr val="E05206"/>
                </a:solidFill>
              </a:rPr>
              <a:t>teams</a:t>
            </a:r>
            <a:r>
              <a:rPr lang="de-DE" b="1" dirty="0">
                <a:solidFill>
                  <a:srgbClr val="E05206"/>
                </a:solidFill>
              </a:rPr>
              <a:t> (and </a:t>
            </a:r>
            <a:r>
              <a:rPr lang="de-DE" b="1" dirty="0" err="1">
                <a:solidFill>
                  <a:srgbClr val="E05206"/>
                </a:solidFill>
              </a:rPr>
              <a:t>increased</a:t>
            </a:r>
            <a:r>
              <a:rPr lang="de-DE" b="1" dirty="0">
                <a:solidFill>
                  <a:srgbClr val="E05206"/>
                </a:solidFill>
              </a:rPr>
              <a:t> WFH)</a:t>
            </a:r>
          </a:p>
          <a:p>
            <a:pPr marL="482588" indent="-482588">
              <a:buBlip>
                <a:blip/>
              </a:buBlip>
            </a:pPr>
            <a:r>
              <a:rPr lang="de-DE" b="1" dirty="0">
                <a:solidFill>
                  <a:srgbClr val="E05206"/>
                </a:solidFill>
              </a:rPr>
              <a:t>Operating in &amp; </a:t>
            </a:r>
            <a:r>
              <a:rPr lang="de-DE" b="1" dirty="0" err="1">
                <a:solidFill>
                  <a:srgbClr val="E05206"/>
                </a:solidFill>
              </a:rPr>
              <a:t>connecting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to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the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cloud</a:t>
            </a:r>
            <a:r>
              <a:rPr lang="de-DE" b="1" dirty="0">
                <a:solidFill>
                  <a:srgbClr val="E05206"/>
                </a:solidFill>
              </a:rPr>
              <a:t> (Azure, </a:t>
            </a:r>
            <a:r>
              <a:rPr lang="de-DE" b="1" dirty="0" err="1">
                <a:solidFill>
                  <a:srgbClr val="E05206"/>
                </a:solidFill>
              </a:rPr>
              <a:t>SalesForce</a:t>
            </a:r>
            <a:r>
              <a:rPr lang="de-DE" b="1" dirty="0">
                <a:solidFill>
                  <a:srgbClr val="E05206"/>
                </a:solidFill>
              </a:rPr>
              <a:t>, ServiceNow, …)</a:t>
            </a:r>
          </a:p>
          <a:p>
            <a:pPr marL="482588" indent="-482588">
              <a:buBlip>
                <a:blip/>
              </a:buBlip>
            </a:pPr>
            <a:r>
              <a:rPr lang="de-DE" b="1" dirty="0" err="1">
                <a:solidFill>
                  <a:srgbClr val="E05206"/>
                </a:solidFill>
              </a:rPr>
              <a:t>Get</a:t>
            </a:r>
            <a:r>
              <a:rPr lang="de-DE" b="1" dirty="0">
                <a:solidFill>
                  <a:srgbClr val="E05206"/>
                </a:solidFill>
              </a:rPr>
              <a:t> 360 </a:t>
            </a:r>
            <a:r>
              <a:rPr lang="de-DE" b="1" dirty="0" err="1">
                <a:solidFill>
                  <a:srgbClr val="E05206"/>
                </a:solidFill>
              </a:rPr>
              <a:t>degrees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view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of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your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customer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by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centralizing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user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data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from</a:t>
            </a:r>
            <a:r>
              <a:rPr lang="de-DE" b="1" dirty="0">
                <a:solidFill>
                  <a:srgbClr val="E05206"/>
                </a:solidFill>
              </a:rPr>
              <a:t> different </a:t>
            </a:r>
            <a:r>
              <a:rPr lang="de-DE" b="1" dirty="0" err="1">
                <a:solidFill>
                  <a:srgbClr val="E05206"/>
                </a:solidFill>
              </a:rPr>
              <a:t>applications</a:t>
            </a:r>
            <a:r>
              <a:rPr lang="de-DE" b="1" dirty="0">
                <a:solidFill>
                  <a:srgbClr val="E05206"/>
                </a:solidFill>
              </a:rPr>
              <a:t> (</a:t>
            </a:r>
            <a:r>
              <a:rPr lang="de-DE" b="1" dirty="0" err="1">
                <a:solidFill>
                  <a:srgbClr val="E05206"/>
                </a:solidFill>
              </a:rPr>
              <a:t>one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identity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repository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for</a:t>
            </a:r>
            <a:r>
              <a:rPr lang="de-DE" b="1" dirty="0">
                <a:solidFill>
                  <a:srgbClr val="E05206"/>
                </a:solidFill>
              </a:rPr>
              <a:t> all)</a:t>
            </a:r>
          </a:p>
          <a:p>
            <a:pPr marL="482588" indent="-482588">
              <a:buBlip>
                <a:blip/>
              </a:buBlip>
            </a:pPr>
            <a:r>
              <a:rPr lang="de-DE" b="1" dirty="0">
                <a:solidFill>
                  <a:srgbClr val="E05206"/>
                </a:solidFill>
              </a:rPr>
              <a:t>Secure </a:t>
            </a:r>
            <a:r>
              <a:rPr lang="de-DE" b="1" dirty="0" err="1">
                <a:solidFill>
                  <a:srgbClr val="E05206"/>
                </a:solidFill>
              </a:rPr>
              <a:t>platform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for</a:t>
            </a:r>
            <a:r>
              <a:rPr lang="de-DE" b="1" dirty="0">
                <a:solidFill>
                  <a:srgbClr val="E05206"/>
                </a:solidFill>
              </a:rPr>
              <a:t> quick </a:t>
            </a:r>
            <a:r>
              <a:rPr lang="de-DE" b="1" dirty="0" err="1">
                <a:solidFill>
                  <a:srgbClr val="E05206"/>
                </a:solidFill>
              </a:rPr>
              <a:t>deployment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of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new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products</a:t>
            </a:r>
            <a:r>
              <a:rPr lang="de-DE" b="1" dirty="0">
                <a:solidFill>
                  <a:srgbClr val="E05206"/>
                </a:solidFill>
              </a:rPr>
              <a:t>/</a:t>
            </a:r>
            <a:r>
              <a:rPr lang="de-DE" b="1" dirty="0" err="1">
                <a:solidFill>
                  <a:srgbClr val="E05206"/>
                </a:solidFill>
              </a:rPr>
              <a:t>services</a:t>
            </a:r>
            <a:endParaRPr lang="de-DE" b="1" dirty="0">
              <a:solidFill>
                <a:srgbClr val="E05206"/>
              </a:solidFill>
            </a:endParaRPr>
          </a:p>
          <a:p>
            <a:pPr marL="482588" indent="-482588">
              <a:buBlip>
                <a:blip/>
              </a:buBlip>
            </a:pPr>
            <a:r>
              <a:rPr lang="de-DE" b="1" dirty="0" err="1">
                <a:solidFill>
                  <a:srgbClr val="E05206"/>
                </a:solidFill>
              </a:rPr>
              <a:t>Improves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customers</a:t>
            </a:r>
            <a:r>
              <a:rPr lang="de-DE" b="1" dirty="0">
                <a:solidFill>
                  <a:srgbClr val="E05206"/>
                </a:solidFill>
              </a:rPr>
              <a:t>‘ </a:t>
            </a:r>
            <a:r>
              <a:rPr lang="de-DE" b="1" dirty="0" err="1">
                <a:solidFill>
                  <a:srgbClr val="E05206"/>
                </a:solidFill>
              </a:rPr>
              <a:t>experience</a:t>
            </a:r>
            <a:r>
              <a:rPr lang="de-DE" b="1" dirty="0">
                <a:solidFill>
                  <a:srgbClr val="E05206"/>
                </a:solidFill>
              </a:rPr>
              <a:t> (easy on-boarding, </a:t>
            </a:r>
            <a:r>
              <a:rPr lang="de-DE" b="1" dirty="0" err="1">
                <a:solidFill>
                  <a:srgbClr val="E05206"/>
                </a:solidFill>
              </a:rPr>
              <a:t>privacy</a:t>
            </a:r>
            <a:r>
              <a:rPr lang="de-DE" b="1" dirty="0">
                <a:solidFill>
                  <a:srgbClr val="E05206"/>
                </a:solidFill>
              </a:rPr>
              <a:t>, </a:t>
            </a:r>
            <a:r>
              <a:rPr lang="de-DE" b="1" dirty="0" err="1">
                <a:solidFill>
                  <a:srgbClr val="E05206"/>
                </a:solidFill>
              </a:rPr>
              <a:t>safe</a:t>
            </a:r>
            <a:r>
              <a:rPr lang="de-DE" b="1" dirty="0">
                <a:solidFill>
                  <a:srgbClr val="E05206"/>
                </a:solidFill>
              </a:rPr>
              <a:t> </a:t>
            </a:r>
            <a:r>
              <a:rPr lang="de-DE" b="1" dirty="0" err="1">
                <a:solidFill>
                  <a:srgbClr val="E05206"/>
                </a:solidFill>
              </a:rPr>
              <a:t>payments</a:t>
            </a:r>
            <a:r>
              <a:rPr lang="de-DE" b="1" dirty="0">
                <a:solidFill>
                  <a:srgbClr val="E05206"/>
                </a:solidFill>
              </a:rPr>
              <a:t>…) </a:t>
            </a:r>
          </a:p>
          <a:p>
            <a:pPr marL="0" indent="0">
              <a:buNone/>
            </a:pPr>
            <a:endParaRPr lang="de-DE" b="1" dirty="0">
              <a:solidFill>
                <a:srgbClr val="E05206"/>
              </a:solidFill>
            </a:endParaRPr>
          </a:p>
          <a:p>
            <a:pPr marL="482588" indent="-482588">
              <a:buBlip>
                <a:blip/>
              </a:buBlip>
            </a:pPr>
            <a:r>
              <a:rPr lang="de-DE" dirty="0">
                <a:solidFill>
                  <a:srgbClr val="E05206"/>
                </a:solidFill>
              </a:rPr>
              <a:t>…</a:t>
            </a:r>
          </a:p>
          <a:p>
            <a:pPr marL="482588" indent="-482588">
              <a:buBlip>
                <a:blip/>
              </a:buBlip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84000"/>
            <a:ext cx="12192000" cy="921215"/>
          </a:xfrm>
        </p:spPr>
        <p:txBody>
          <a:bodyPr/>
          <a:lstStyle/>
          <a:p>
            <a:r>
              <a:rPr lang="de-DE" dirty="0"/>
              <a:t>Identity Management and Digital Transformation</a:t>
            </a:r>
          </a:p>
        </p:txBody>
      </p:sp>
      <p:sp>
        <p:nvSpPr>
          <p:cNvPr id="11" name="Freeform 13"/>
          <p:cNvSpPr>
            <a:spLocks noChangeAspect="1"/>
          </p:cNvSpPr>
          <p:nvPr/>
        </p:nvSpPr>
        <p:spPr bwMode="auto">
          <a:xfrm>
            <a:off x="10665384" y="389779"/>
            <a:ext cx="874873" cy="580668"/>
          </a:xfrm>
          <a:custGeom>
            <a:avLst/>
            <a:gdLst>
              <a:gd name="T0" fmla="*/ 548 w 677"/>
              <a:gd name="T1" fmla="*/ 169 h 451"/>
              <a:gd name="T2" fmla="*/ 339 w 677"/>
              <a:gd name="T3" fmla="*/ 0 h 451"/>
              <a:gd name="T4" fmla="*/ 152 w 677"/>
              <a:gd name="T5" fmla="*/ 112 h 451"/>
              <a:gd name="T6" fmla="*/ 0 w 677"/>
              <a:gd name="T7" fmla="*/ 282 h 451"/>
              <a:gd name="T8" fmla="*/ 169 w 677"/>
              <a:gd name="T9" fmla="*/ 451 h 451"/>
              <a:gd name="T10" fmla="*/ 536 w 677"/>
              <a:gd name="T11" fmla="*/ 451 h 451"/>
              <a:gd name="T12" fmla="*/ 677 w 677"/>
              <a:gd name="T13" fmla="*/ 310 h 451"/>
              <a:gd name="T14" fmla="*/ 548 w 677"/>
              <a:gd name="T15" fmla="*/ 169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77" h="451">
                <a:moveTo>
                  <a:pt x="548" y="169"/>
                </a:moveTo>
                <a:cubicBezTo>
                  <a:pt x="528" y="73"/>
                  <a:pt x="443" y="0"/>
                  <a:pt x="339" y="0"/>
                </a:cubicBezTo>
                <a:cubicBezTo>
                  <a:pt x="257" y="0"/>
                  <a:pt x="186" y="45"/>
                  <a:pt x="152" y="112"/>
                </a:cubicBezTo>
                <a:cubicBezTo>
                  <a:pt x="65" y="124"/>
                  <a:pt x="0" y="194"/>
                  <a:pt x="0" y="282"/>
                </a:cubicBezTo>
                <a:cubicBezTo>
                  <a:pt x="0" y="375"/>
                  <a:pt x="76" y="451"/>
                  <a:pt x="169" y="451"/>
                </a:cubicBezTo>
                <a:lnTo>
                  <a:pt x="536" y="451"/>
                </a:lnTo>
                <a:cubicBezTo>
                  <a:pt x="615" y="451"/>
                  <a:pt x="677" y="389"/>
                  <a:pt x="677" y="310"/>
                </a:cubicBezTo>
                <a:cubicBezTo>
                  <a:pt x="677" y="237"/>
                  <a:pt x="618" y="175"/>
                  <a:pt x="548" y="16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4237464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360F80E7-F607-4B29-9A5F-BC46382CE603}"/>
              </a:ext>
            </a:extLst>
          </p:cNvPr>
          <p:cNvSpPr/>
          <p:nvPr/>
        </p:nvSpPr>
        <p:spPr>
          <a:xfrm>
            <a:off x="183811" y="4626556"/>
            <a:ext cx="11638829" cy="1801872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1591" y="999593"/>
            <a:ext cx="11638829" cy="516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1591" y="1518829"/>
            <a:ext cx="11638829" cy="1801872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05838" y="1716464"/>
            <a:ext cx="30139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E05206"/>
              </a:buClr>
            </a:pPr>
            <a:r>
              <a:rPr lang="de-DE" sz="1600" b="1" dirty="0">
                <a:solidFill>
                  <a:srgbClr val="002060"/>
                </a:solidFill>
              </a:rPr>
              <a:t>Governance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Request &amp; </a:t>
            </a:r>
            <a:r>
              <a:rPr lang="de-DE" sz="1600" dirty="0" err="1">
                <a:solidFill>
                  <a:srgbClr val="010514"/>
                </a:solidFill>
              </a:rPr>
              <a:t>Approval</a:t>
            </a:r>
            <a:r>
              <a:rPr lang="de-DE" sz="1600" dirty="0">
                <a:solidFill>
                  <a:srgbClr val="010514"/>
                </a:solidFill>
              </a:rPr>
              <a:t> Workflows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Lifecycle Management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User Self-Services</a:t>
            </a:r>
            <a:endParaRPr lang="en-US" sz="1600" dirty="0">
              <a:solidFill>
                <a:srgbClr val="010514"/>
              </a:solidFill>
            </a:endParaRP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Audit &amp; Reporting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484" y="3353023"/>
            <a:ext cx="11638829" cy="123964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21795"/>
            <a:ext cx="12192000" cy="1020808"/>
          </a:xfrm>
        </p:spPr>
        <p:txBody>
          <a:bodyPr>
            <a:normAutofit/>
          </a:bodyPr>
          <a:lstStyle/>
          <a:p>
            <a:r>
              <a:rPr lang="de-DE" dirty="0"/>
              <a:t>Beta Systems </a:t>
            </a:r>
            <a:r>
              <a:rPr lang="de-DE" dirty="0" err="1"/>
              <a:t>Garancy</a:t>
            </a:r>
            <a:r>
              <a:rPr lang="de-DE" dirty="0"/>
              <a:t> IAM Suite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BDA2-5585-4EBD-AACC-F9BE20839D52}" type="datetime1">
              <a:rPr lang="de-DE" smtClean="0">
                <a:solidFill>
                  <a:srgbClr val="010514">
                    <a:tint val="75000"/>
                  </a:srgbClr>
                </a:solidFill>
              </a:rPr>
              <a:t>10.06.2021</a:t>
            </a:fld>
            <a:endParaRPr lang="de-DE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GARANCY IAM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77E1-53F4-490D-8471-E7B92788928A}" type="slidenum">
              <a:rPr lang="de-DE" smtClean="0">
                <a:solidFill>
                  <a:srgbClr val="010514">
                    <a:tint val="75000"/>
                  </a:srgbClr>
                </a:solidFill>
              </a:rPr>
              <a:pPr/>
              <a:t>20</a:t>
            </a:fld>
            <a:endParaRPr lang="de-DE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2192000" y="-180912"/>
            <a:ext cx="618456" cy="77976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de-DE" sz="4267" dirty="0">
                <a:ln w="19050">
                  <a:solidFill>
                    <a:srgbClr val="002060"/>
                  </a:solidFill>
                </a:ln>
                <a:noFill/>
                <a:latin typeface="Arial Black" panose="020B0A04020102020204" pitchFamily="34" charset="0"/>
              </a:rPr>
              <a:t>I</a:t>
            </a:r>
            <a:endParaRPr lang="en-US" sz="4267" dirty="0">
              <a:ln w="19050">
                <a:solidFill>
                  <a:srgbClr val="002060"/>
                </a:solidFill>
              </a:ln>
              <a:noFill/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0719" y="3379855"/>
            <a:ext cx="8335699" cy="1167955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48000" tIns="288000" rIns="48000" rtlCol="0" anchor="ctr"/>
          <a:lstStyle/>
          <a:p>
            <a:pPr algn="ctr"/>
            <a:r>
              <a:rPr lang="en-US" sz="1867" dirty="0">
                <a:solidFill>
                  <a:prstClr val="white"/>
                </a:solidFill>
                <a:cs typeface="Arial" panose="020B0604020202020204" pitchFamily="34" charset="0"/>
              </a:rPr>
              <a:t>Identity Manager </a:t>
            </a:r>
          </a:p>
          <a:p>
            <a:pPr algn="ctr"/>
            <a:r>
              <a:rPr lang="en-US" sz="1200" dirty="0">
                <a:solidFill>
                  <a:prstClr val="white">
                    <a:lumMod val="75000"/>
                  </a:prstClr>
                </a:solidFill>
                <a:cs typeface="Arial" panose="020B0604020202020204" pitchFamily="34" charset="0"/>
              </a:rPr>
              <a:t>IDM</a:t>
            </a:r>
          </a:p>
        </p:txBody>
      </p:sp>
      <p:sp>
        <p:nvSpPr>
          <p:cNvPr id="80" name="Rectangle 79">
            <a:hlinkClick r:id="" action="ppaction://noaction"/>
          </p:cNvPr>
          <p:cNvSpPr/>
          <p:nvPr/>
        </p:nvSpPr>
        <p:spPr>
          <a:xfrm>
            <a:off x="270717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Process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Center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333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prstClr val="white">
                    <a:lumMod val="75000"/>
                  </a:prstClr>
                </a:solidFill>
                <a:cs typeface="Arial" panose="020B0604020202020204" pitchFamily="34" charset="0"/>
              </a:rPr>
              <a:t>PRC</a:t>
            </a:r>
          </a:p>
        </p:txBody>
      </p:sp>
      <p:sp>
        <p:nvSpPr>
          <p:cNvPr id="132" name="Rectangle 131">
            <a:hlinkClick r:id="" action="ppaction://noaction"/>
          </p:cNvPr>
          <p:cNvSpPr/>
          <p:nvPr/>
        </p:nvSpPr>
        <p:spPr>
          <a:xfrm>
            <a:off x="1688141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Recertification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Center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333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</a:rPr>
              <a:t>RCC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105565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User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Center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333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</a:rPr>
              <a:t>USC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4522989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Access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Intelligence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Manager</a:t>
            </a: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prstClr val="white">
                    <a:lumMod val="75000"/>
                  </a:prstClr>
                </a:solidFill>
                <a:cs typeface="Arial" panose="020B0604020202020204" pitchFamily="34" charset="0"/>
              </a:rPr>
              <a:t>AIM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5940413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Password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Management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333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prstClr val="white">
                    <a:lumMod val="75000"/>
                  </a:prstClr>
                </a:solidFill>
                <a:cs typeface="Arial" panose="020B0604020202020204" pitchFamily="34" charset="0"/>
              </a:rPr>
              <a:t>PRE / PSY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7357837" y="1617364"/>
            <a:ext cx="1248000" cy="1655601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48000" tIns="288000" rIns="48000" rtlCol="0" anchor="t"/>
          <a:lstStyle/>
          <a:p>
            <a:pPr algn="ctr"/>
            <a:br>
              <a:rPr lang="en-US" sz="1467" dirty="0">
                <a:solidFill>
                  <a:prstClr val="white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Data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Access</a:t>
            </a:r>
            <a:b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333" dirty="0">
                <a:solidFill>
                  <a:prstClr val="white"/>
                </a:solidFill>
                <a:cs typeface="Arial" panose="020B0604020202020204" pitchFamily="34" charset="0"/>
              </a:rPr>
              <a:t>Governance</a:t>
            </a: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prstClr val="white">
                    <a:lumMod val="75000"/>
                  </a:prstClr>
                </a:solidFill>
                <a:cs typeface="Arial" panose="020B0604020202020204" pitchFamily="34" charset="0"/>
              </a:rPr>
              <a:t>DAG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0718" y="1016267"/>
            <a:ext cx="8335700" cy="408027"/>
          </a:xfrm>
          <a:prstGeom prst="rect">
            <a:avLst/>
          </a:prstGeom>
          <a:solidFill>
            <a:srgbClr val="E05206"/>
          </a:solidFill>
          <a:ln>
            <a:solidFill>
              <a:srgbClr val="FF8947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48000" tIns="288000" rIns="48000" rtlCol="0" anchor="b"/>
          <a:lstStyle/>
          <a:p>
            <a:pPr algn="ctr"/>
            <a:r>
              <a:rPr lang="en-US" sz="1867" dirty="0">
                <a:solidFill>
                  <a:prstClr val="white"/>
                </a:solidFill>
              </a:rPr>
              <a:t>Garancy Portal</a:t>
            </a:r>
          </a:p>
        </p:txBody>
      </p:sp>
      <p:sp>
        <p:nvSpPr>
          <p:cNvPr id="15" name="Freeform 9"/>
          <p:cNvSpPr>
            <a:spLocks noChangeAspect="1" noEditPoints="1"/>
          </p:cNvSpPr>
          <p:nvPr/>
        </p:nvSpPr>
        <p:spPr bwMode="auto">
          <a:xfrm>
            <a:off x="718338" y="1649690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34" name="Freeform 9"/>
          <p:cNvSpPr>
            <a:spLocks noChangeAspect="1" noEditPoints="1"/>
          </p:cNvSpPr>
          <p:nvPr/>
        </p:nvSpPr>
        <p:spPr bwMode="auto">
          <a:xfrm>
            <a:off x="2135762" y="1649690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35" name="Freeform 9"/>
          <p:cNvSpPr>
            <a:spLocks noChangeAspect="1" noEditPoints="1"/>
          </p:cNvSpPr>
          <p:nvPr/>
        </p:nvSpPr>
        <p:spPr bwMode="auto">
          <a:xfrm>
            <a:off x="3553186" y="1649690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36" name="Freeform 9"/>
          <p:cNvSpPr>
            <a:spLocks noChangeAspect="1" noEditPoints="1"/>
          </p:cNvSpPr>
          <p:nvPr/>
        </p:nvSpPr>
        <p:spPr bwMode="auto">
          <a:xfrm>
            <a:off x="4970610" y="1649690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37" name="Freeform 9"/>
          <p:cNvSpPr>
            <a:spLocks noChangeAspect="1" noEditPoints="1"/>
          </p:cNvSpPr>
          <p:nvPr/>
        </p:nvSpPr>
        <p:spPr bwMode="auto">
          <a:xfrm>
            <a:off x="6388034" y="1649690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38" name="Freeform 9"/>
          <p:cNvSpPr>
            <a:spLocks noChangeAspect="1" noEditPoints="1"/>
          </p:cNvSpPr>
          <p:nvPr/>
        </p:nvSpPr>
        <p:spPr bwMode="auto">
          <a:xfrm>
            <a:off x="7805458" y="1667898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64307" y="3304958"/>
            <a:ext cx="2615268" cy="132343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buClr>
                <a:srgbClr val="E05206"/>
              </a:buClr>
            </a:pPr>
            <a:r>
              <a:rPr lang="de-DE" sz="1600" b="1" dirty="0" err="1">
                <a:solidFill>
                  <a:srgbClr val="002060"/>
                </a:solidFill>
              </a:rPr>
              <a:t>Provisioning</a:t>
            </a:r>
            <a:endParaRPr lang="de-DE" sz="1600" b="1" dirty="0">
              <a:solidFill>
                <a:srgbClr val="002060"/>
              </a:solidFill>
            </a:endParaRP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Central Repository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Rule- &amp; </a:t>
            </a:r>
            <a:r>
              <a:rPr lang="de-DE" sz="1600" dirty="0" err="1">
                <a:solidFill>
                  <a:srgbClr val="010514"/>
                </a:solidFill>
              </a:rPr>
              <a:t>Role</a:t>
            </a:r>
            <a:r>
              <a:rPr lang="de-DE" sz="1600" dirty="0">
                <a:solidFill>
                  <a:srgbClr val="010514"/>
                </a:solidFill>
              </a:rPr>
              <a:t> Management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Batch-</a:t>
            </a:r>
            <a:r>
              <a:rPr lang="de-DE" sz="1600" dirty="0" err="1">
                <a:solidFill>
                  <a:srgbClr val="010514"/>
                </a:solidFill>
              </a:rPr>
              <a:t>Process</a:t>
            </a:r>
            <a:endParaRPr lang="de-DE" sz="1600" dirty="0">
              <a:solidFill>
                <a:srgbClr val="010514"/>
              </a:solidFill>
            </a:endParaRP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SoD-Management</a:t>
            </a:r>
            <a:endParaRPr lang="en-US" sz="1600" dirty="0" err="1">
              <a:solidFill>
                <a:srgbClr val="010514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10477" y="1010677"/>
            <a:ext cx="1569276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E05206"/>
              </a:buClr>
            </a:pPr>
            <a:r>
              <a:rPr lang="de-DE" sz="1867" b="1" dirty="0">
                <a:solidFill>
                  <a:srgbClr val="002060"/>
                </a:solidFill>
              </a:rPr>
              <a:t>User Gateway</a:t>
            </a:r>
          </a:p>
        </p:txBody>
      </p:sp>
      <p:sp>
        <p:nvSpPr>
          <p:cNvPr id="48" name="Rounded Rectangle 83">
            <a:extLst>
              <a:ext uri="{FF2B5EF4-FFF2-40B4-BE49-F238E27FC236}">
                <a16:creationId xmlns:a16="http://schemas.microsoft.com/office/drawing/2014/main" id="{BA1C5CF4-AD2E-4738-94FE-1CAE13EC24B9}"/>
              </a:ext>
            </a:extLst>
          </p:cNvPr>
          <p:cNvSpPr>
            <a:spLocks/>
          </p:cNvSpPr>
          <p:nvPr/>
        </p:nvSpPr>
        <p:spPr bwMode="auto">
          <a:xfrm>
            <a:off x="1474399" y="469121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29F98F7-4D54-4F3B-BF63-7F4FC1F9B0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768" y="4774267"/>
            <a:ext cx="791997" cy="269279"/>
          </a:xfrm>
          <a:prstGeom prst="rect">
            <a:avLst/>
          </a:prstGeom>
        </p:spPr>
      </p:pic>
      <p:sp>
        <p:nvSpPr>
          <p:cNvPr id="61" name="Rounded Rectangle 147">
            <a:extLst>
              <a:ext uri="{FF2B5EF4-FFF2-40B4-BE49-F238E27FC236}">
                <a16:creationId xmlns:a16="http://schemas.microsoft.com/office/drawing/2014/main" id="{D480CBC2-7A49-447D-B613-1793A3ED781E}"/>
              </a:ext>
            </a:extLst>
          </p:cNvPr>
          <p:cNvSpPr>
            <a:spLocks/>
          </p:cNvSpPr>
          <p:nvPr/>
        </p:nvSpPr>
        <p:spPr bwMode="auto">
          <a:xfrm>
            <a:off x="1474399" y="522515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endParaRPr lang="de-DE" sz="1467">
              <a:solidFill>
                <a:schemeClr val="bg1"/>
              </a:solidFill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E9F2D7B-3DFD-40A1-9187-9EA2D27FF3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734" y="5299026"/>
            <a:ext cx="390953" cy="1563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10E60638-0A6C-4C38-BB73-3AE189F22E20}"/>
              </a:ext>
            </a:extLst>
          </p:cNvPr>
          <p:cNvSpPr txBox="1">
            <a:spLocks noChangeAspect="1"/>
          </p:cNvSpPr>
          <p:nvPr/>
        </p:nvSpPr>
        <p:spPr>
          <a:xfrm>
            <a:off x="1662759" y="5478247"/>
            <a:ext cx="43794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RACF</a:t>
            </a:r>
          </a:p>
        </p:txBody>
      </p:sp>
      <p:sp>
        <p:nvSpPr>
          <p:cNvPr id="77" name="Rounded Rectangle 157">
            <a:extLst>
              <a:ext uri="{FF2B5EF4-FFF2-40B4-BE49-F238E27FC236}">
                <a16:creationId xmlns:a16="http://schemas.microsoft.com/office/drawing/2014/main" id="{E00F9294-E787-40F4-8FBC-FD654C2F73C7}"/>
              </a:ext>
            </a:extLst>
          </p:cNvPr>
          <p:cNvSpPr>
            <a:spLocks/>
          </p:cNvSpPr>
          <p:nvPr/>
        </p:nvSpPr>
        <p:spPr bwMode="auto">
          <a:xfrm>
            <a:off x="1474399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CC47157B-0374-488D-BACE-A6F11AB9339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792892" y="5823436"/>
            <a:ext cx="227017" cy="180089"/>
          </a:xfrm>
          <a:custGeom>
            <a:avLst/>
            <a:gdLst>
              <a:gd name="T0" fmla="*/ 508 w 565"/>
              <a:gd name="T1" fmla="*/ 112 h 451"/>
              <a:gd name="T2" fmla="*/ 283 w 565"/>
              <a:gd name="T3" fmla="*/ 254 h 451"/>
              <a:gd name="T4" fmla="*/ 57 w 565"/>
              <a:gd name="T5" fmla="*/ 112 h 451"/>
              <a:gd name="T6" fmla="*/ 57 w 565"/>
              <a:gd name="T7" fmla="*/ 56 h 451"/>
              <a:gd name="T8" fmla="*/ 283 w 565"/>
              <a:gd name="T9" fmla="*/ 197 h 451"/>
              <a:gd name="T10" fmla="*/ 508 w 565"/>
              <a:gd name="T11" fmla="*/ 56 h 451"/>
              <a:gd name="T12" fmla="*/ 508 w 565"/>
              <a:gd name="T13" fmla="*/ 0 h 451"/>
              <a:gd name="T14" fmla="*/ 57 w 565"/>
              <a:gd name="T15" fmla="*/ 0 h 451"/>
              <a:gd name="T16" fmla="*/ 0 w 565"/>
              <a:gd name="T17" fmla="*/ 56 h 451"/>
              <a:gd name="T18" fmla="*/ 0 w 565"/>
              <a:gd name="T19" fmla="*/ 395 h 451"/>
              <a:gd name="T20" fmla="*/ 57 w 565"/>
              <a:gd name="T21" fmla="*/ 451 h 451"/>
              <a:gd name="T22" fmla="*/ 508 w 565"/>
              <a:gd name="T23" fmla="*/ 451 h 451"/>
              <a:gd name="T24" fmla="*/ 565 w 565"/>
              <a:gd name="T25" fmla="*/ 395 h 451"/>
              <a:gd name="T26" fmla="*/ 565 w 565"/>
              <a:gd name="T27" fmla="*/ 56 h 451"/>
              <a:gd name="T28" fmla="*/ 508 w 565"/>
              <a:gd name="T29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65" h="451">
                <a:moveTo>
                  <a:pt x="508" y="112"/>
                </a:moveTo>
                <a:lnTo>
                  <a:pt x="283" y="254"/>
                </a:lnTo>
                <a:lnTo>
                  <a:pt x="57" y="112"/>
                </a:lnTo>
                <a:lnTo>
                  <a:pt x="57" y="56"/>
                </a:lnTo>
                <a:lnTo>
                  <a:pt x="283" y="197"/>
                </a:lnTo>
                <a:lnTo>
                  <a:pt x="508" y="56"/>
                </a:lnTo>
                <a:moveTo>
                  <a:pt x="508" y="0"/>
                </a:moveTo>
                <a:lnTo>
                  <a:pt x="57" y="0"/>
                </a:lnTo>
                <a:cubicBezTo>
                  <a:pt x="26" y="0"/>
                  <a:pt x="0" y="25"/>
                  <a:pt x="0" y="56"/>
                </a:cubicBezTo>
                <a:lnTo>
                  <a:pt x="0" y="395"/>
                </a:lnTo>
                <a:cubicBezTo>
                  <a:pt x="0" y="424"/>
                  <a:pt x="27" y="451"/>
                  <a:pt x="57" y="451"/>
                </a:cubicBezTo>
                <a:lnTo>
                  <a:pt x="508" y="451"/>
                </a:lnTo>
                <a:cubicBezTo>
                  <a:pt x="538" y="451"/>
                  <a:pt x="565" y="424"/>
                  <a:pt x="565" y="395"/>
                </a:cubicBezTo>
                <a:lnTo>
                  <a:pt x="565" y="56"/>
                </a:lnTo>
                <a:cubicBezTo>
                  <a:pt x="565" y="25"/>
                  <a:pt x="539" y="0"/>
                  <a:pt x="50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BFD548B-2254-4498-BF45-2DC9D706100B}"/>
              </a:ext>
            </a:extLst>
          </p:cNvPr>
          <p:cNvSpPr txBox="1">
            <a:spLocks noChangeAspect="1"/>
          </p:cNvSpPr>
          <p:nvPr/>
        </p:nvSpPr>
        <p:spPr>
          <a:xfrm>
            <a:off x="1477435" y="6025035"/>
            <a:ext cx="857927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Lotus Domino</a:t>
            </a:r>
          </a:p>
        </p:txBody>
      </p:sp>
      <p:sp>
        <p:nvSpPr>
          <p:cNvPr id="45" name="Rounded Rectangle 95">
            <a:extLst>
              <a:ext uri="{FF2B5EF4-FFF2-40B4-BE49-F238E27FC236}">
                <a16:creationId xmlns:a16="http://schemas.microsoft.com/office/drawing/2014/main" id="{3021696D-FD98-4B4D-B188-311E99164055}"/>
              </a:ext>
            </a:extLst>
          </p:cNvPr>
          <p:cNvSpPr>
            <a:spLocks/>
          </p:cNvSpPr>
          <p:nvPr/>
        </p:nvSpPr>
        <p:spPr bwMode="auto">
          <a:xfrm>
            <a:off x="2541312" y="4690319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89B3FC6-A67B-4E3E-A9A7-388723C38D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897" y="4710290"/>
            <a:ext cx="809019" cy="404509"/>
          </a:xfrm>
          <a:prstGeom prst="rect">
            <a:avLst/>
          </a:prstGeom>
        </p:spPr>
      </p:pic>
      <p:sp>
        <p:nvSpPr>
          <p:cNvPr id="65" name="Rounded Rectangle 150">
            <a:extLst>
              <a:ext uri="{FF2B5EF4-FFF2-40B4-BE49-F238E27FC236}">
                <a16:creationId xmlns:a16="http://schemas.microsoft.com/office/drawing/2014/main" id="{0B2EDA04-DFAC-492E-B257-80C0D21886E4}"/>
              </a:ext>
            </a:extLst>
          </p:cNvPr>
          <p:cNvSpPr>
            <a:spLocks/>
          </p:cNvSpPr>
          <p:nvPr/>
        </p:nvSpPr>
        <p:spPr bwMode="auto">
          <a:xfrm>
            <a:off x="2541312" y="5223904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AE0A81F-AA49-4E54-BAB0-25D741B8FC55}"/>
              </a:ext>
            </a:extLst>
          </p:cNvPr>
          <p:cNvSpPr txBox="1">
            <a:spLocks noChangeAspect="1"/>
          </p:cNvSpPr>
          <p:nvPr/>
        </p:nvSpPr>
        <p:spPr>
          <a:xfrm>
            <a:off x="2756746" y="5479499"/>
            <a:ext cx="433132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ACF2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D8409D09-5D9B-40E4-B600-1B0B285EBFF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5058" y="5267779"/>
            <a:ext cx="454252" cy="221675"/>
          </a:xfrm>
          <a:prstGeom prst="rect">
            <a:avLst/>
          </a:prstGeom>
        </p:spPr>
      </p:pic>
      <p:sp>
        <p:nvSpPr>
          <p:cNvPr id="82" name="Rounded Rectangle 160">
            <a:extLst>
              <a:ext uri="{FF2B5EF4-FFF2-40B4-BE49-F238E27FC236}">
                <a16:creationId xmlns:a16="http://schemas.microsoft.com/office/drawing/2014/main" id="{ECB3142C-07F6-4DB4-9CF2-64A48DD38231}"/>
              </a:ext>
            </a:extLst>
          </p:cNvPr>
          <p:cNvSpPr>
            <a:spLocks/>
          </p:cNvSpPr>
          <p:nvPr/>
        </p:nvSpPr>
        <p:spPr bwMode="auto">
          <a:xfrm>
            <a:off x="2541312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6FA1F10-5428-4D42-BEDD-3DAA9BF3347F}"/>
              </a:ext>
            </a:extLst>
          </p:cNvPr>
          <p:cNvSpPr txBox="1">
            <a:spLocks noChangeAspect="1"/>
          </p:cNvSpPr>
          <p:nvPr/>
        </p:nvSpPr>
        <p:spPr>
          <a:xfrm>
            <a:off x="2788006" y="6025035"/>
            <a:ext cx="370614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SAP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DB5514D4-75AD-4C8A-99F5-F8E43059E0F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506" y="5819902"/>
            <a:ext cx="338557" cy="172661"/>
          </a:xfrm>
          <a:prstGeom prst="rect">
            <a:avLst/>
          </a:prstGeom>
        </p:spPr>
      </p:pic>
      <p:sp>
        <p:nvSpPr>
          <p:cNvPr id="42" name="Rounded Rectangle 190">
            <a:extLst>
              <a:ext uri="{FF2B5EF4-FFF2-40B4-BE49-F238E27FC236}">
                <a16:creationId xmlns:a16="http://schemas.microsoft.com/office/drawing/2014/main" id="{5DE1911D-E4A9-4838-8628-89A353C79FEE}"/>
              </a:ext>
            </a:extLst>
          </p:cNvPr>
          <p:cNvSpPr>
            <a:spLocks/>
          </p:cNvSpPr>
          <p:nvPr/>
        </p:nvSpPr>
        <p:spPr bwMode="auto">
          <a:xfrm>
            <a:off x="3582279" y="4686193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43" name="Picture 2" descr="https://www.adira.org/wp-content/uploads/2018/03/2018_ServiceNow_logo-agenda.png">
            <a:extLst>
              <a:ext uri="{FF2B5EF4-FFF2-40B4-BE49-F238E27FC236}">
                <a16:creationId xmlns:a16="http://schemas.microsoft.com/office/drawing/2014/main" id="{D94220E3-3BF8-4886-A12C-E216B409D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159" y="4666006"/>
            <a:ext cx="803808" cy="52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ounded Rectangle 152">
            <a:extLst>
              <a:ext uri="{FF2B5EF4-FFF2-40B4-BE49-F238E27FC236}">
                <a16:creationId xmlns:a16="http://schemas.microsoft.com/office/drawing/2014/main" id="{ADC41EF7-A795-4854-AA8A-1CC148F96DDE}"/>
              </a:ext>
            </a:extLst>
          </p:cNvPr>
          <p:cNvSpPr>
            <a:spLocks/>
          </p:cNvSpPr>
          <p:nvPr/>
        </p:nvSpPr>
        <p:spPr bwMode="auto">
          <a:xfrm>
            <a:off x="3582279" y="523063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93E62B51-5262-41C4-8D9D-9CF6B50345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01" y="5264281"/>
            <a:ext cx="475759" cy="232171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B8953DFA-E193-4389-97EE-478C13FB67A7}"/>
              </a:ext>
            </a:extLst>
          </p:cNvPr>
          <p:cNvSpPr txBox="1">
            <a:spLocks noChangeAspect="1"/>
          </p:cNvSpPr>
          <p:nvPr/>
        </p:nvSpPr>
        <p:spPr>
          <a:xfrm>
            <a:off x="3677489" y="5472767"/>
            <a:ext cx="673582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 err="1">
                <a:solidFill>
                  <a:schemeClr val="bg1">
                    <a:lumMod val="50000"/>
                  </a:schemeClr>
                </a:solidFill>
              </a:rPr>
              <a:t>TopSecret</a:t>
            </a:r>
            <a:endParaRPr lang="de-DE" sz="93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Rounded Rectangle 169">
            <a:extLst>
              <a:ext uri="{FF2B5EF4-FFF2-40B4-BE49-F238E27FC236}">
                <a16:creationId xmlns:a16="http://schemas.microsoft.com/office/drawing/2014/main" id="{72F43D17-051D-41F1-968A-37C688BBB5A9}"/>
              </a:ext>
            </a:extLst>
          </p:cNvPr>
          <p:cNvSpPr>
            <a:spLocks/>
          </p:cNvSpPr>
          <p:nvPr/>
        </p:nvSpPr>
        <p:spPr bwMode="auto">
          <a:xfrm>
            <a:off x="3582279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9990FF1-44A9-456C-8032-8F87C76B23BB}"/>
              </a:ext>
            </a:extLst>
          </p:cNvPr>
          <p:cNvSpPr txBox="1">
            <a:spLocks noChangeAspect="1"/>
          </p:cNvSpPr>
          <p:nvPr/>
        </p:nvSpPr>
        <p:spPr>
          <a:xfrm>
            <a:off x="3795310" y="6025035"/>
            <a:ext cx="43794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Linux</a:t>
            </a:r>
          </a:p>
        </p:txBody>
      </p:sp>
      <p:sp>
        <p:nvSpPr>
          <p:cNvPr id="96" name="Freeform 8">
            <a:extLst>
              <a:ext uri="{FF2B5EF4-FFF2-40B4-BE49-F238E27FC236}">
                <a16:creationId xmlns:a16="http://schemas.microsoft.com/office/drawing/2014/main" id="{591CC146-8FB9-4127-8FC3-DB65974E43DC}"/>
              </a:ext>
            </a:extLst>
          </p:cNvPr>
          <p:cNvSpPr>
            <a:spLocks noEditPoints="1"/>
          </p:cNvSpPr>
          <p:nvPr/>
        </p:nvSpPr>
        <p:spPr bwMode="auto">
          <a:xfrm>
            <a:off x="3949801" y="5812872"/>
            <a:ext cx="201003" cy="212112"/>
          </a:xfrm>
          <a:custGeom>
            <a:avLst/>
            <a:gdLst>
              <a:gd name="T0" fmla="*/ 170 w 269"/>
              <a:gd name="T1" fmla="*/ 85 h 281"/>
              <a:gd name="T2" fmla="*/ 144 w 269"/>
              <a:gd name="T3" fmla="*/ 101 h 281"/>
              <a:gd name="T4" fmla="*/ 129 w 269"/>
              <a:gd name="T5" fmla="*/ 100 h 281"/>
              <a:gd name="T6" fmla="*/ 103 w 269"/>
              <a:gd name="T7" fmla="*/ 85 h 281"/>
              <a:gd name="T8" fmla="*/ 104 w 269"/>
              <a:gd name="T9" fmla="*/ 72 h 281"/>
              <a:gd name="T10" fmla="*/ 170 w 269"/>
              <a:gd name="T11" fmla="*/ 73 h 281"/>
              <a:gd name="T12" fmla="*/ 170 w 269"/>
              <a:gd name="T13" fmla="*/ 85 h 281"/>
              <a:gd name="T14" fmla="*/ 267 w 269"/>
              <a:gd name="T15" fmla="*/ 182 h 281"/>
              <a:gd name="T16" fmla="*/ 215 w 269"/>
              <a:gd name="T17" fmla="*/ 106 h 281"/>
              <a:gd name="T18" fmla="*/ 201 w 269"/>
              <a:gd name="T19" fmla="*/ 81 h 281"/>
              <a:gd name="T20" fmla="*/ 198 w 269"/>
              <a:gd name="T21" fmla="*/ 68 h 281"/>
              <a:gd name="T22" fmla="*/ 189 w 269"/>
              <a:gd name="T23" fmla="*/ 33 h 281"/>
              <a:gd name="T24" fmla="*/ 137 w 269"/>
              <a:gd name="T25" fmla="*/ 0 h 281"/>
              <a:gd name="T26" fmla="*/ 85 w 269"/>
              <a:gd name="T27" fmla="*/ 32 h 281"/>
              <a:gd name="T28" fmla="*/ 79 w 269"/>
              <a:gd name="T29" fmla="*/ 50 h 281"/>
              <a:gd name="T30" fmla="*/ 72 w 269"/>
              <a:gd name="T31" fmla="*/ 81 h 281"/>
              <a:gd name="T32" fmla="*/ 59 w 269"/>
              <a:gd name="T33" fmla="*/ 104 h 281"/>
              <a:gd name="T34" fmla="*/ 7 w 269"/>
              <a:gd name="T35" fmla="*/ 175 h 281"/>
              <a:gd name="T36" fmla="*/ 3 w 269"/>
              <a:gd name="T37" fmla="*/ 187 h 281"/>
              <a:gd name="T38" fmla="*/ 16 w 269"/>
              <a:gd name="T39" fmla="*/ 199 h 281"/>
              <a:gd name="T40" fmla="*/ 33 w 269"/>
              <a:gd name="T41" fmla="*/ 195 h 281"/>
              <a:gd name="T42" fmla="*/ 42 w 269"/>
              <a:gd name="T43" fmla="*/ 200 h 281"/>
              <a:gd name="T44" fmla="*/ 99 w 269"/>
              <a:gd name="T45" fmla="*/ 260 h 281"/>
              <a:gd name="T46" fmla="*/ 231 w 269"/>
              <a:gd name="T47" fmla="*/ 199 h 281"/>
              <a:gd name="T48" fmla="*/ 238 w 269"/>
              <a:gd name="T49" fmla="*/ 195 h 281"/>
              <a:gd name="T50" fmla="*/ 256 w 269"/>
              <a:gd name="T51" fmla="*/ 200 h 281"/>
              <a:gd name="T52" fmla="*/ 269 w 269"/>
              <a:gd name="T53" fmla="*/ 191 h 281"/>
              <a:gd name="T54" fmla="*/ 267 w 269"/>
              <a:gd name="T55" fmla="*/ 182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9" h="281">
                <a:moveTo>
                  <a:pt x="170" y="85"/>
                </a:moveTo>
                <a:cubicBezTo>
                  <a:pt x="165" y="88"/>
                  <a:pt x="147" y="99"/>
                  <a:pt x="144" y="101"/>
                </a:cubicBezTo>
                <a:cubicBezTo>
                  <a:pt x="139" y="105"/>
                  <a:pt x="134" y="104"/>
                  <a:pt x="129" y="100"/>
                </a:cubicBezTo>
                <a:cubicBezTo>
                  <a:pt x="126" y="98"/>
                  <a:pt x="109" y="88"/>
                  <a:pt x="103" y="85"/>
                </a:cubicBezTo>
                <a:cubicBezTo>
                  <a:pt x="97" y="80"/>
                  <a:pt x="97" y="75"/>
                  <a:pt x="104" y="72"/>
                </a:cubicBezTo>
                <a:cubicBezTo>
                  <a:pt x="126" y="63"/>
                  <a:pt x="148" y="64"/>
                  <a:pt x="170" y="73"/>
                </a:cubicBezTo>
                <a:cubicBezTo>
                  <a:pt x="176" y="75"/>
                  <a:pt x="176" y="81"/>
                  <a:pt x="170" y="85"/>
                </a:cubicBezTo>
                <a:moveTo>
                  <a:pt x="267" y="182"/>
                </a:moveTo>
                <a:cubicBezTo>
                  <a:pt x="254" y="154"/>
                  <a:pt x="237" y="129"/>
                  <a:pt x="215" y="106"/>
                </a:cubicBezTo>
                <a:cubicBezTo>
                  <a:pt x="208" y="99"/>
                  <a:pt x="204" y="91"/>
                  <a:pt x="201" y="81"/>
                </a:cubicBezTo>
                <a:cubicBezTo>
                  <a:pt x="200" y="77"/>
                  <a:pt x="199" y="72"/>
                  <a:pt x="198" y="68"/>
                </a:cubicBezTo>
                <a:cubicBezTo>
                  <a:pt x="195" y="56"/>
                  <a:pt x="194" y="44"/>
                  <a:pt x="189" y="33"/>
                </a:cubicBezTo>
                <a:cubicBezTo>
                  <a:pt x="179" y="12"/>
                  <a:pt x="162" y="1"/>
                  <a:pt x="137" y="0"/>
                </a:cubicBezTo>
                <a:cubicBezTo>
                  <a:pt x="113" y="1"/>
                  <a:pt x="95" y="11"/>
                  <a:pt x="85" y="32"/>
                </a:cubicBezTo>
                <a:cubicBezTo>
                  <a:pt x="82" y="38"/>
                  <a:pt x="80" y="44"/>
                  <a:pt x="79" y="50"/>
                </a:cubicBezTo>
                <a:cubicBezTo>
                  <a:pt x="76" y="60"/>
                  <a:pt x="74" y="71"/>
                  <a:pt x="72" y="81"/>
                </a:cubicBezTo>
                <a:cubicBezTo>
                  <a:pt x="70" y="89"/>
                  <a:pt x="66" y="97"/>
                  <a:pt x="59" y="104"/>
                </a:cubicBezTo>
                <a:cubicBezTo>
                  <a:pt x="38" y="125"/>
                  <a:pt x="21" y="149"/>
                  <a:pt x="7" y="175"/>
                </a:cubicBezTo>
                <a:cubicBezTo>
                  <a:pt x="6" y="179"/>
                  <a:pt x="4" y="183"/>
                  <a:pt x="3" y="187"/>
                </a:cubicBezTo>
                <a:cubicBezTo>
                  <a:pt x="0" y="195"/>
                  <a:pt x="6" y="202"/>
                  <a:pt x="16" y="199"/>
                </a:cubicBezTo>
                <a:cubicBezTo>
                  <a:pt x="22" y="198"/>
                  <a:pt x="27" y="197"/>
                  <a:pt x="33" y="195"/>
                </a:cubicBezTo>
                <a:cubicBezTo>
                  <a:pt x="39" y="193"/>
                  <a:pt x="41" y="195"/>
                  <a:pt x="42" y="200"/>
                </a:cubicBezTo>
                <a:cubicBezTo>
                  <a:pt x="51" y="229"/>
                  <a:pt x="70" y="249"/>
                  <a:pt x="99" y="260"/>
                </a:cubicBezTo>
                <a:cubicBezTo>
                  <a:pt x="153" y="281"/>
                  <a:pt x="218" y="251"/>
                  <a:pt x="231" y="199"/>
                </a:cubicBezTo>
                <a:cubicBezTo>
                  <a:pt x="232" y="195"/>
                  <a:pt x="234" y="194"/>
                  <a:pt x="238" y="195"/>
                </a:cubicBezTo>
                <a:cubicBezTo>
                  <a:pt x="244" y="197"/>
                  <a:pt x="250" y="199"/>
                  <a:pt x="256" y="200"/>
                </a:cubicBezTo>
                <a:cubicBezTo>
                  <a:pt x="263" y="201"/>
                  <a:pt x="268" y="198"/>
                  <a:pt x="269" y="191"/>
                </a:cubicBezTo>
                <a:cubicBezTo>
                  <a:pt x="269" y="188"/>
                  <a:pt x="268" y="185"/>
                  <a:pt x="267" y="182"/>
                </a:cubicBezTo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Rounded Rectangle 193">
            <a:extLst>
              <a:ext uri="{FF2B5EF4-FFF2-40B4-BE49-F238E27FC236}">
                <a16:creationId xmlns:a16="http://schemas.microsoft.com/office/drawing/2014/main" id="{24D2F2F1-48B9-42B1-B7E3-9BC7E08CA5FC}"/>
              </a:ext>
            </a:extLst>
          </p:cNvPr>
          <p:cNvSpPr>
            <a:spLocks/>
          </p:cNvSpPr>
          <p:nvPr/>
        </p:nvSpPr>
        <p:spPr bwMode="auto">
          <a:xfrm>
            <a:off x="4623245" y="469121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19472452-081D-4673-8AA8-0293028359C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507" y="4856006"/>
            <a:ext cx="795477" cy="150423"/>
          </a:xfrm>
          <a:prstGeom prst="rect">
            <a:avLst/>
          </a:prstGeom>
        </p:spPr>
      </p:pic>
      <p:sp>
        <p:nvSpPr>
          <p:cNvPr id="74" name="Rounded Rectangle 155">
            <a:extLst>
              <a:ext uri="{FF2B5EF4-FFF2-40B4-BE49-F238E27FC236}">
                <a16:creationId xmlns:a16="http://schemas.microsoft.com/office/drawing/2014/main" id="{80FBC835-99C2-49F3-8F38-57D0B35C55A8}"/>
              </a:ext>
            </a:extLst>
          </p:cNvPr>
          <p:cNvSpPr>
            <a:spLocks/>
          </p:cNvSpPr>
          <p:nvPr/>
        </p:nvSpPr>
        <p:spPr bwMode="auto">
          <a:xfrm>
            <a:off x="4623245" y="5229411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21CA1C1-91E3-4044-8FF1-DA2F6A2AC109}"/>
              </a:ext>
            </a:extLst>
          </p:cNvPr>
          <p:cNvSpPr txBox="1">
            <a:spLocks noChangeAspect="1"/>
          </p:cNvSpPr>
          <p:nvPr/>
        </p:nvSpPr>
        <p:spPr>
          <a:xfrm>
            <a:off x="4732081" y="5228591"/>
            <a:ext cx="646331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i="1" dirty="0">
                <a:solidFill>
                  <a:schemeClr val="bg1">
                    <a:lumMod val="50000"/>
                  </a:schemeClr>
                </a:solidFill>
              </a:rPr>
              <a:t>LDAP</a:t>
            </a:r>
            <a:br>
              <a:rPr lang="de-DE" sz="93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933" dirty="0" err="1">
                <a:solidFill>
                  <a:schemeClr val="bg1">
                    <a:lumMod val="50000"/>
                  </a:schemeClr>
                </a:solidFill>
              </a:rPr>
              <a:t>eConnect</a:t>
            </a:r>
            <a:endParaRPr lang="de-DE" sz="93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8" name="Rounded Rectangle 172">
            <a:extLst>
              <a:ext uri="{FF2B5EF4-FFF2-40B4-BE49-F238E27FC236}">
                <a16:creationId xmlns:a16="http://schemas.microsoft.com/office/drawing/2014/main" id="{440891A8-5428-4BBD-A68E-BE4AC4B85B77}"/>
              </a:ext>
            </a:extLst>
          </p:cNvPr>
          <p:cNvSpPr>
            <a:spLocks/>
          </p:cNvSpPr>
          <p:nvPr/>
        </p:nvSpPr>
        <p:spPr bwMode="auto">
          <a:xfrm>
            <a:off x="4623245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949757A-8A5C-41CB-91F2-808BECE86AB5}"/>
              </a:ext>
            </a:extLst>
          </p:cNvPr>
          <p:cNvSpPr txBox="1">
            <a:spLocks noChangeAspect="1"/>
          </p:cNvSpPr>
          <p:nvPr/>
        </p:nvSpPr>
        <p:spPr>
          <a:xfrm>
            <a:off x="4721662" y="6025035"/>
            <a:ext cx="6671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Oracle DB</a:t>
            </a:r>
          </a:p>
        </p:txBody>
      </p:sp>
      <p:pic>
        <p:nvPicPr>
          <p:cNvPr id="100" name="Picture 10" descr="File:Oracle logo.svg">
            <a:extLst>
              <a:ext uri="{FF2B5EF4-FFF2-40B4-BE49-F238E27FC236}">
                <a16:creationId xmlns:a16="http://schemas.microsoft.com/office/drawing/2014/main" id="{D836D12C-33EA-4D19-9E03-30384A497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0522" y="5884514"/>
            <a:ext cx="756533" cy="8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ounded Rectangle 179">
            <a:extLst>
              <a:ext uri="{FF2B5EF4-FFF2-40B4-BE49-F238E27FC236}">
                <a16:creationId xmlns:a16="http://schemas.microsoft.com/office/drawing/2014/main" id="{10BAF26F-02B3-47D4-9EA4-B9A5961FC87A}"/>
              </a:ext>
            </a:extLst>
          </p:cNvPr>
          <p:cNvSpPr>
            <a:spLocks/>
          </p:cNvSpPr>
          <p:nvPr/>
        </p:nvSpPr>
        <p:spPr bwMode="auto">
          <a:xfrm>
            <a:off x="7746148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108" name="Freeform 9">
            <a:extLst>
              <a:ext uri="{FF2B5EF4-FFF2-40B4-BE49-F238E27FC236}">
                <a16:creationId xmlns:a16="http://schemas.microsoft.com/office/drawing/2014/main" id="{33B947F4-790E-4671-B63F-5406B7066AD2}"/>
              </a:ext>
            </a:extLst>
          </p:cNvPr>
          <p:cNvSpPr>
            <a:spLocks noChangeAspect="1"/>
          </p:cNvSpPr>
          <p:nvPr/>
        </p:nvSpPr>
        <p:spPr bwMode="auto">
          <a:xfrm>
            <a:off x="8073907" y="5812752"/>
            <a:ext cx="201780" cy="199475"/>
          </a:xfrm>
          <a:custGeom>
            <a:avLst/>
            <a:gdLst>
              <a:gd name="T0" fmla="*/ 630 w 641"/>
              <a:gd name="T1" fmla="*/ 519 h 635"/>
              <a:gd name="T2" fmla="*/ 373 w 641"/>
              <a:gd name="T3" fmla="*/ 262 h 635"/>
              <a:gd name="T4" fmla="*/ 330 w 641"/>
              <a:gd name="T5" fmla="*/ 67 h 635"/>
              <a:gd name="T6" fmla="*/ 122 w 641"/>
              <a:gd name="T7" fmla="*/ 31 h 635"/>
              <a:gd name="T8" fmla="*/ 243 w 641"/>
              <a:gd name="T9" fmla="*/ 152 h 635"/>
              <a:gd name="T10" fmla="*/ 158 w 641"/>
              <a:gd name="T11" fmla="*/ 237 h 635"/>
              <a:gd name="T12" fmla="*/ 34 w 641"/>
              <a:gd name="T13" fmla="*/ 115 h 635"/>
              <a:gd name="T14" fmla="*/ 71 w 641"/>
              <a:gd name="T15" fmla="*/ 324 h 635"/>
              <a:gd name="T16" fmla="*/ 266 w 641"/>
              <a:gd name="T17" fmla="*/ 366 h 635"/>
              <a:gd name="T18" fmla="*/ 522 w 641"/>
              <a:gd name="T19" fmla="*/ 623 h 635"/>
              <a:gd name="T20" fmla="*/ 562 w 641"/>
              <a:gd name="T21" fmla="*/ 623 h 635"/>
              <a:gd name="T22" fmla="*/ 627 w 641"/>
              <a:gd name="T23" fmla="*/ 558 h 635"/>
              <a:gd name="T24" fmla="*/ 630 w 641"/>
              <a:gd name="T25" fmla="*/ 519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1" h="635">
                <a:moveTo>
                  <a:pt x="630" y="519"/>
                </a:moveTo>
                <a:lnTo>
                  <a:pt x="373" y="262"/>
                </a:lnTo>
                <a:cubicBezTo>
                  <a:pt x="398" y="197"/>
                  <a:pt x="384" y="121"/>
                  <a:pt x="330" y="67"/>
                </a:cubicBezTo>
                <a:cubicBezTo>
                  <a:pt x="274" y="11"/>
                  <a:pt x="189" y="0"/>
                  <a:pt x="122" y="31"/>
                </a:cubicBezTo>
                <a:lnTo>
                  <a:pt x="243" y="152"/>
                </a:lnTo>
                <a:lnTo>
                  <a:pt x="158" y="237"/>
                </a:lnTo>
                <a:lnTo>
                  <a:pt x="34" y="115"/>
                </a:lnTo>
                <a:cubicBezTo>
                  <a:pt x="0" y="183"/>
                  <a:pt x="14" y="268"/>
                  <a:pt x="71" y="324"/>
                </a:cubicBezTo>
                <a:cubicBezTo>
                  <a:pt x="124" y="378"/>
                  <a:pt x="201" y="392"/>
                  <a:pt x="266" y="366"/>
                </a:cubicBezTo>
                <a:lnTo>
                  <a:pt x="522" y="623"/>
                </a:lnTo>
                <a:cubicBezTo>
                  <a:pt x="534" y="635"/>
                  <a:pt x="551" y="635"/>
                  <a:pt x="562" y="623"/>
                </a:cubicBezTo>
                <a:lnTo>
                  <a:pt x="627" y="558"/>
                </a:lnTo>
                <a:cubicBezTo>
                  <a:pt x="641" y="547"/>
                  <a:pt x="641" y="527"/>
                  <a:pt x="630" y="51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F544EB8-B878-4969-B42C-1FE226373438}"/>
              </a:ext>
            </a:extLst>
          </p:cNvPr>
          <p:cNvSpPr txBox="1">
            <a:spLocks noChangeAspect="1"/>
          </p:cNvSpPr>
          <p:nvPr/>
        </p:nvSpPr>
        <p:spPr>
          <a:xfrm>
            <a:off x="7853382" y="5978724"/>
            <a:ext cx="649537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uConnect</a:t>
            </a:r>
          </a:p>
        </p:txBody>
      </p:sp>
      <p:sp>
        <p:nvSpPr>
          <p:cNvPr id="111" name="Rounded Rectangle 182">
            <a:extLst>
              <a:ext uri="{FF2B5EF4-FFF2-40B4-BE49-F238E27FC236}">
                <a16:creationId xmlns:a16="http://schemas.microsoft.com/office/drawing/2014/main" id="{AA0B4AFF-971D-4ECF-87FD-8071AE0C36A6}"/>
              </a:ext>
            </a:extLst>
          </p:cNvPr>
          <p:cNvSpPr>
            <a:spLocks/>
          </p:cNvSpPr>
          <p:nvPr/>
        </p:nvSpPr>
        <p:spPr bwMode="auto">
          <a:xfrm>
            <a:off x="7746148" y="4698760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B1045DD1-C4C1-4AF4-89BF-69374138E4A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0527" y="4784679"/>
            <a:ext cx="735243" cy="186261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D519F0AD-B29F-452B-B283-C2C335D1771F}"/>
              </a:ext>
            </a:extLst>
          </p:cNvPr>
          <p:cNvSpPr txBox="1">
            <a:spLocks noChangeAspect="1"/>
          </p:cNvSpPr>
          <p:nvPr/>
        </p:nvSpPr>
        <p:spPr>
          <a:xfrm>
            <a:off x="7972896" y="4923488"/>
            <a:ext cx="431528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 err="1">
                <a:solidFill>
                  <a:schemeClr val="bg1">
                    <a:lumMod val="50000"/>
                  </a:schemeClr>
                </a:solidFill>
              </a:rPr>
              <a:t>eSSO</a:t>
            </a:r>
            <a:endParaRPr lang="de-DE" sz="93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5" name="Rounded Rectangle 184">
            <a:extLst>
              <a:ext uri="{FF2B5EF4-FFF2-40B4-BE49-F238E27FC236}">
                <a16:creationId xmlns:a16="http://schemas.microsoft.com/office/drawing/2014/main" id="{532F476A-0D4A-478B-AE81-37D673D5753E}"/>
              </a:ext>
            </a:extLst>
          </p:cNvPr>
          <p:cNvSpPr>
            <a:spLocks/>
          </p:cNvSpPr>
          <p:nvPr/>
        </p:nvSpPr>
        <p:spPr bwMode="auto">
          <a:xfrm>
            <a:off x="7746148" y="523221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E9400B8-0F2C-49A2-9690-9F166033FEAB}"/>
              </a:ext>
            </a:extLst>
          </p:cNvPr>
          <p:cNvSpPr txBox="1">
            <a:spLocks noChangeAspect="1"/>
          </p:cNvSpPr>
          <p:nvPr/>
        </p:nvSpPr>
        <p:spPr>
          <a:xfrm>
            <a:off x="7962385" y="5471191"/>
            <a:ext cx="431528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 err="1">
                <a:solidFill>
                  <a:schemeClr val="bg1">
                    <a:lumMod val="50000"/>
                  </a:schemeClr>
                </a:solidFill>
              </a:rPr>
              <a:t>eSSO</a:t>
            </a:r>
            <a:endParaRPr lang="de-DE" sz="933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5892144B-FCBC-4333-AC21-B9DF363E903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741" y="5300661"/>
            <a:ext cx="511935" cy="171924"/>
          </a:xfrm>
          <a:prstGeom prst="rect">
            <a:avLst/>
          </a:prstGeom>
        </p:spPr>
      </p:pic>
      <p:sp>
        <p:nvSpPr>
          <p:cNvPr id="90" name="Rounded Rectangle 167">
            <a:extLst>
              <a:ext uri="{FF2B5EF4-FFF2-40B4-BE49-F238E27FC236}">
                <a16:creationId xmlns:a16="http://schemas.microsoft.com/office/drawing/2014/main" id="{5579EEB5-2461-47BC-9B06-0F785EEB9784}"/>
              </a:ext>
            </a:extLst>
          </p:cNvPr>
          <p:cNvSpPr>
            <a:spLocks/>
          </p:cNvSpPr>
          <p:nvPr/>
        </p:nvSpPr>
        <p:spPr bwMode="auto">
          <a:xfrm>
            <a:off x="6705179" y="522515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3C53179-0FDA-4B4E-B78B-F62557F2164B}"/>
              </a:ext>
            </a:extLst>
          </p:cNvPr>
          <p:cNvSpPr txBox="1">
            <a:spLocks noChangeAspect="1"/>
          </p:cNvSpPr>
          <p:nvPr/>
        </p:nvSpPr>
        <p:spPr>
          <a:xfrm>
            <a:off x="6963894" y="5478247"/>
            <a:ext cx="34656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AIX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04A29A1-0CDC-48BE-85B0-29BAF328395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445" y="5273987"/>
            <a:ext cx="255467" cy="255467"/>
          </a:xfrm>
          <a:prstGeom prst="rect">
            <a:avLst/>
          </a:prstGeom>
        </p:spPr>
      </p:pic>
      <p:sp>
        <p:nvSpPr>
          <p:cNvPr id="127" name="Rounded Rectangle 192">
            <a:extLst>
              <a:ext uri="{FF2B5EF4-FFF2-40B4-BE49-F238E27FC236}">
                <a16:creationId xmlns:a16="http://schemas.microsoft.com/office/drawing/2014/main" id="{D5BB71EB-FB45-43E2-A99C-93A8D1DDD869}"/>
              </a:ext>
            </a:extLst>
          </p:cNvPr>
          <p:cNvSpPr>
            <a:spLocks/>
          </p:cNvSpPr>
          <p:nvPr/>
        </p:nvSpPr>
        <p:spPr bwMode="auto">
          <a:xfrm>
            <a:off x="6705179" y="469555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128" name="Picture 6" descr="Bildergebnis für ibm security logo svg">
            <a:extLst>
              <a:ext uri="{FF2B5EF4-FFF2-40B4-BE49-F238E27FC236}">
                <a16:creationId xmlns:a16="http://schemas.microsoft.com/office/drawing/2014/main" id="{BF83FE9C-DE3A-4E2C-96C6-D63E78F60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220" y="4741094"/>
            <a:ext cx="481917" cy="28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95BB7888-2863-46BD-B2AC-2437B0653ED0}"/>
              </a:ext>
            </a:extLst>
          </p:cNvPr>
          <p:cNvSpPr txBox="1">
            <a:spLocks noChangeAspect="1"/>
          </p:cNvSpPr>
          <p:nvPr/>
        </p:nvSpPr>
        <p:spPr>
          <a:xfrm>
            <a:off x="6804184" y="4945985"/>
            <a:ext cx="665989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ISAM</a:t>
            </a:r>
          </a:p>
        </p:txBody>
      </p:sp>
      <p:sp>
        <p:nvSpPr>
          <p:cNvPr id="131" name="Rounded Rectangle 198">
            <a:extLst>
              <a:ext uri="{FF2B5EF4-FFF2-40B4-BE49-F238E27FC236}">
                <a16:creationId xmlns:a16="http://schemas.microsoft.com/office/drawing/2014/main" id="{E0E36912-0296-4E66-AC88-A6E27772B4B2}"/>
              </a:ext>
            </a:extLst>
          </p:cNvPr>
          <p:cNvSpPr>
            <a:spLocks/>
          </p:cNvSpPr>
          <p:nvPr/>
        </p:nvSpPr>
        <p:spPr bwMode="auto">
          <a:xfrm>
            <a:off x="6705179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1144376-12C4-4967-B1C2-4582FA1DC947}"/>
              </a:ext>
            </a:extLst>
          </p:cNvPr>
          <p:cNvSpPr txBox="1">
            <a:spLocks noChangeAspect="1"/>
          </p:cNvSpPr>
          <p:nvPr/>
        </p:nvSpPr>
        <p:spPr>
          <a:xfrm>
            <a:off x="6962465" y="6019136"/>
            <a:ext cx="385041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DB2</a:t>
            </a: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32F6A5F8-A742-4D91-87D8-539FCDB2A11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493" y="5806141"/>
            <a:ext cx="564543" cy="204065"/>
          </a:xfrm>
          <a:prstGeom prst="rect">
            <a:avLst/>
          </a:prstGeom>
        </p:spPr>
      </p:pic>
      <p:sp>
        <p:nvSpPr>
          <p:cNvPr id="138" name="Date Placeholder 2">
            <a:extLst>
              <a:ext uri="{FF2B5EF4-FFF2-40B4-BE49-F238E27FC236}">
                <a16:creationId xmlns:a16="http://schemas.microsoft.com/office/drawing/2014/main" id="{C129920F-AB3F-4A7B-A78B-2594B457FDF0}"/>
              </a:ext>
            </a:extLst>
          </p:cNvPr>
          <p:cNvSpPr txBox="1">
            <a:spLocks/>
          </p:cNvSpPr>
          <p:nvPr/>
        </p:nvSpPr>
        <p:spPr>
          <a:xfrm>
            <a:off x="3862558" y="8944153"/>
            <a:ext cx="1414733" cy="3280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10514">
                    <a:tint val="75000"/>
                  </a:srgbClr>
                </a:solidFill>
              </a:rPr>
              <a:t>19.04.2018</a:t>
            </a:r>
            <a:endParaRPr lang="en-US" sz="2400" dirty="0">
              <a:solidFill>
                <a:srgbClr val="010514">
                  <a:tint val="75000"/>
                </a:srgbClr>
              </a:solidFill>
            </a:endParaRPr>
          </a:p>
        </p:txBody>
      </p:sp>
      <p:sp>
        <p:nvSpPr>
          <p:cNvPr id="30" name="Rounded Rectangle 48">
            <a:extLst>
              <a:ext uri="{FF2B5EF4-FFF2-40B4-BE49-F238E27FC236}">
                <a16:creationId xmlns:a16="http://schemas.microsoft.com/office/drawing/2014/main" id="{943AE12E-64A5-44EA-9A19-56C18F93AD63}"/>
              </a:ext>
            </a:extLst>
          </p:cNvPr>
          <p:cNvSpPr>
            <a:spLocks/>
          </p:cNvSpPr>
          <p:nvPr/>
        </p:nvSpPr>
        <p:spPr bwMode="auto">
          <a:xfrm>
            <a:off x="316265" y="5224240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F510D6-D816-4E2E-8A2B-CB5D90534178}"/>
              </a:ext>
            </a:extLst>
          </p:cNvPr>
          <p:cNvSpPr txBox="1">
            <a:spLocks noChangeAspect="1"/>
          </p:cNvSpPr>
          <p:nvPr/>
        </p:nvSpPr>
        <p:spPr>
          <a:xfrm>
            <a:off x="337737" y="5479163"/>
            <a:ext cx="82105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MS Windows</a:t>
            </a: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A3E133CF-378C-4400-AB8E-87B6FD3BF14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454" y="5255402"/>
            <a:ext cx="213125" cy="238037"/>
          </a:xfrm>
          <a:custGeom>
            <a:avLst/>
            <a:gdLst>
              <a:gd name="T0" fmla="*/ 0 w 479"/>
              <a:gd name="T1" fmla="*/ 254 h 537"/>
              <a:gd name="T2" fmla="*/ 0 w 479"/>
              <a:gd name="T3" fmla="*/ 106 h 537"/>
              <a:gd name="T4" fmla="*/ 169 w 479"/>
              <a:gd name="T5" fmla="*/ 69 h 537"/>
              <a:gd name="T6" fmla="*/ 169 w 479"/>
              <a:gd name="T7" fmla="*/ 252 h 537"/>
              <a:gd name="T8" fmla="*/ 0 w 479"/>
              <a:gd name="T9" fmla="*/ 254 h 537"/>
              <a:gd name="T10" fmla="*/ 479 w 479"/>
              <a:gd name="T11" fmla="*/ 0 h 537"/>
              <a:gd name="T12" fmla="*/ 479 w 479"/>
              <a:gd name="T13" fmla="*/ 247 h 537"/>
              <a:gd name="T14" fmla="*/ 197 w 479"/>
              <a:gd name="T15" fmla="*/ 252 h 537"/>
              <a:gd name="T16" fmla="*/ 197 w 479"/>
              <a:gd name="T17" fmla="*/ 63 h 537"/>
              <a:gd name="T18" fmla="*/ 479 w 479"/>
              <a:gd name="T19" fmla="*/ 0 h 537"/>
              <a:gd name="T20" fmla="*/ 0 w 479"/>
              <a:gd name="T21" fmla="*/ 283 h 537"/>
              <a:gd name="T22" fmla="*/ 169 w 479"/>
              <a:gd name="T23" fmla="*/ 285 h 537"/>
              <a:gd name="T24" fmla="*/ 169 w 479"/>
              <a:gd name="T25" fmla="*/ 477 h 537"/>
              <a:gd name="T26" fmla="*/ 0 w 479"/>
              <a:gd name="T27" fmla="*/ 445 h 537"/>
              <a:gd name="T28" fmla="*/ 0 w 479"/>
              <a:gd name="T29" fmla="*/ 283 h 537"/>
              <a:gd name="T30" fmla="*/ 479 w 479"/>
              <a:gd name="T31" fmla="*/ 290 h 537"/>
              <a:gd name="T32" fmla="*/ 479 w 479"/>
              <a:gd name="T33" fmla="*/ 537 h 537"/>
              <a:gd name="T34" fmla="*/ 197 w 479"/>
              <a:gd name="T35" fmla="*/ 483 h 537"/>
              <a:gd name="T36" fmla="*/ 197 w 479"/>
              <a:gd name="T37" fmla="*/ 285 h 537"/>
              <a:gd name="T38" fmla="*/ 479 w 479"/>
              <a:gd name="T39" fmla="*/ 290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9" h="537">
                <a:moveTo>
                  <a:pt x="0" y="254"/>
                </a:moveTo>
                <a:lnTo>
                  <a:pt x="0" y="106"/>
                </a:lnTo>
                <a:lnTo>
                  <a:pt x="169" y="69"/>
                </a:lnTo>
                <a:lnTo>
                  <a:pt x="169" y="252"/>
                </a:lnTo>
                <a:lnTo>
                  <a:pt x="0" y="254"/>
                </a:lnTo>
                <a:moveTo>
                  <a:pt x="479" y="0"/>
                </a:moveTo>
                <a:lnTo>
                  <a:pt x="479" y="247"/>
                </a:lnTo>
                <a:lnTo>
                  <a:pt x="197" y="252"/>
                </a:lnTo>
                <a:lnTo>
                  <a:pt x="197" y="63"/>
                </a:lnTo>
                <a:lnTo>
                  <a:pt x="479" y="0"/>
                </a:lnTo>
                <a:moveTo>
                  <a:pt x="0" y="283"/>
                </a:moveTo>
                <a:lnTo>
                  <a:pt x="169" y="285"/>
                </a:lnTo>
                <a:lnTo>
                  <a:pt x="169" y="477"/>
                </a:lnTo>
                <a:lnTo>
                  <a:pt x="0" y="445"/>
                </a:lnTo>
                <a:lnTo>
                  <a:pt x="0" y="283"/>
                </a:lnTo>
                <a:moveTo>
                  <a:pt x="479" y="290"/>
                </a:moveTo>
                <a:lnTo>
                  <a:pt x="479" y="537"/>
                </a:lnTo>
                <a:lnTo>
                  <a:pt x="197" y="483"/>
                </a:lnTo>
                <a:lnTo>
                  <a:pt x="197" y="285"/>
                </a:lnTo>
                <a:lnTo>
                  <a:pt x="479" y="29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57" name="Rounded Rectangle 144">
            <a:extLst>
              <a:ext uri="{FF2B5EF4-FFF2-40B4-BE49-F238E27FC236}">
                <a16:creationId xmlns:a16="http://schemas.microsoft.com/office/drawing/2014/main" id="{B0463E64-EBAD-45EF-9970-215CF0B3D29A}"/>
              </a:ext>
            </a:extLst>
          </p:cNvPr>
          <p:cNvSpPr>
            <a:spLocks/>
          </p:cNvSpPr>
          <p:nvPr/>
        </p:nvSpPr>
        <p:spPr bwMode="auto">
          <a:xfrm>
            <a:off x="316264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sp>
        <p:nvSpPr>
          <p:cNvPr id="58" name="Freeform 9">
            <a:extLst>
              <a:ext uri="{FF2B5EF4-FFF2-40B4-BE49-F238E27FC236}">
                <a16:creationId xmlns:a16="http://schemas.microsoft.com/office/drawing/2014/main" id="{7D1B92F8-690A-433A-8377-CDD8632401D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27473" y="5812873"/>
            <a:ext cx="240332" cy="190652"/>
          </a:xfrm>
          <a:custGeom>
            <a:avLst/>
            <a:gdLst>
              <a:gd name="T0" fmla="*/ 508 w 565"/>
              <a:gd name="T1" fmla="*/ 112 h 451"/>
              <a:gd name="T2" fmla="*/ 283 w 565"/>
              <a:gd name="T3" fmla="*/ 254 h 451"/>
              <a:gd name="T4" fmla="*/ 57 w 565"/>
              <a:gd name="T5" fmla="*/ 112 h 451"/>
              <a:gd name="T6" fmla="*/ 57 w 565"/>
              <a:gd name="T7" fmla="*/ 56 h 451"/>
              <a:gd name="T8" fmla="*/ 283 w 565"/>
              <a:gd name="T9" fmla="*/ 197 h 451"/>
              <a:gd name="T10" fmla="*/ 508 w 565"/>
              <a:gd name="T11" fmla="*/ 56 h 451"/>
              <a:gd name="T12" fmla="*/ 508 w 565"/>
              <a:gd name="T13" fmla="*/ 0 h 451"/>
              <a:gd name="T14" fmla="*/ 57 w 565"/>
              <a:gd name="T15" fmla="*/ 0 h 451"/>
              <a:gd name="T16" fmla="*/ 0 w 565"/>
              <a:gd name="T17" fmla="*/ 56 h 451"/>
              <a:gd name="T18" fmla="*/ 0 w 565"/>
              <a:gd name="T19" fmla="*/ 395 h 451"/>
              <a:gd name="T20" fmla="*/ 57 w 565"/>
              <a:gd name="T21" fmla="*/ 451 h 451"/>
              <a:gd name="T22" fmla="*/ 508 w 565"/>
              <a:gd name="T23" fmla="*/ 451 h 451"/>
              <a:gd name="T24" fmla="*/ 565 w 565"/>
              <a:gd name="T25" fmla="*/ 395 h 451"/>
              <a:gd name="T26" fmla="*/ 565 w 565"/>
              <a:gd name="T27" fmla="*/ 56 h 451"/>
              <a:gd name="T28" fmla="*/ 508 w 565"/>
              <a:gd name="T29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65" h="451">
                <a:moveTo>
                  <a:pt x="508" y="112"/>
                </a:moveTo>
                <a:lnTo>
                  <a:pt x="283" y="254"/>
                </a:lnTo>
                <a:lnTo>
                  <a:pt x="57" y="112"/>
                </a:lnTo>
                <a:lnTo>
                  <a:pt x="57" y="56"/>
                </a:lnTo>
                <a:lnTo>
                  <a:pt x="283" y="197"/>
                </a:lnTo>
                <a:lnTo>
                  <a:pt x="508" y="56"/>
                </a:lnTo>
                <a:moveTo>
                  <a:pt x="508" y="0"/>
                </a:moveTo>
                <a:lnTo>
                  <a:pt x="57" y="0"/>
                </a:lnTo>
                <a:cubicBezTo>
                  <a:pt x="26" y="0"/>
                  <a:pt x="0" y="25"/>
                  <a:pt x="0" y="56"/>
                </a:cubicBezTo>
                <a:lnTo>
                  <a:pt x="0" y="395"/>
                </a:lnTo>
                <a:cubicBezTo>
                  <a:pt x="0" y="424"/>
                  <a:pt x="27" y="451"/>
                  <a:pt x="57" y="451"/>
                </a:cubicBezTo>
                <a:lnTo>
                  <a:pt x="508" y="451"/>
                </a:lnTo>
                <a:cubicBezTo>
                  <a:pt x="538" y="451"/>
                  <a:pt x="565" y="424"/>
                  <a:pt x="565" y="395"/>
                </a:cubicBezTo>
                <a:lnTo>
                  <a:pt x="565" y="56"/>
                </a:lnTo>
                <a:cubicBezTo>
                  <a:pt x="565" y="25"/>
                  <a:pt x="539" y="0"/>
                  <a:pt x="50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7565AB-9D08-4C0B-877C-9B9488F2194A}"/>
              </a:ext>
            </a:extLst>
          </p:cNvPr>
          <p:cNvSpPr txBox="1">
            <a:spLocks noChangeAspect="1"/>
          </p:cNvSpPr>
          <p:nvPr/>
        </p:nvSpPr>
        <p:spPr>
          <a:xfrm>
            <a:off x="334531" y="6025035"/>
            <a:ext cx="8274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MS Exchange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1643B0-5CD1-4FA3-ACAE-55103B1D6A86}"/>
              </a:ext>
            </a:extLst>
          </p:cNvPr>
          <p:cNvGrpSpPr/>
          <p:nvPr/>
        </p:nvGrpSpPr>
        <p:grpSpPr>
          <a:xfrm>
            <a:off x="315812" y="4691216"/>
            <a:ext cx="864000" cy="480000"/>
            <a:chOff x="228566" y="3457102"/>
            <a:chExt cx="648000" cy="360000"/>
          </a:xfrm>
        </p:grpSpPr>
        <p:sp>
          <p:nvSpPr>
            <p:cNvPr id="39" name="Rounded Rectangle 65">
              <a:extLst>
                <a:ext uri="{FF2B5EF4-FFF2-40B4-BE49-F238E27FC236}">
                  <a16:creationId xmlns:a16="http://schemas.microsoft.com/office/drawing/2014/main" id="{BF8C316B-E210-4A0C-A53E-7C2AE41C6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66" y="3457102"/>
              <a:ext cx="648000" cy="360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noAutofit/>
            </a:bodyPr>
            <a:lstStyle/>
            <a:p>
              <a:endParaRPr lang="de-DE" sz="1467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DE3D6123-5AD0-4664-A021-1CE6559B1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duotone>
                <a:prstClr val="black"/>
                <a:srgbClr val="00206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151" y="3488746"/>
              <a:ext cx="269176" cy="18851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39EBD284-AA73-437E-9A64-1D10D7EC9DB8}"/>
              </a:ext>
            </a:extLst>
          </p:cNvPr>
          <p:cNvSpPr txBox="1">
            <a:spLocks noChangeAspect="1"/>
          </p:cNvSpPr>
          <p:nvPr/>
        </p:nvSpPr>
        <p:spPr>
          <a:xfrm>
            <a:off x="287242" y="4911476"/>
            <a:ext cx="922047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Salesforce.com</a:t>
            </a:r>
          </a:p>
        </p:txBody>
      </p:sp>
      <p:sp>
        <p:nvSpPr>
          <p:cNvPr id="54" name="Rounded Rectangle 202">
            <a:extLst>
              <a:ext uri="{FF2B5EF4-FFF2-40B4-BE49-F238E27FC236}">
                <a16:creationId xmlns:a16="http://schemas.microsoft.com/office/drawing/2014/main" id="{76CC76F0-E411-449D-978A-D675884FD7F6}"/>
              </a:ext>
            </a:extLst>
          </p:cNvPr>
          <p:cNvSpPr>
            <a:spLocks/>
          </p:cNvSpPr>
          <p:nvPr/>
        </p:nvSpPr>
        <p:spPr bwMode="auto">
          <a:xfrm>
            <a:off x="5664212" y="4691216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F7D0FC39-6152-4019-A376-CCC7A1B4DF30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6288" y="4784679"/>
            <a:ext cx="458337" cy="313197"/>
          </a:xfrm>
          <a:prstGeom prst="rect">
            <a:avLst/>
          </a:prstGeom>
        </p:spPr>
      </p:pic>
      <p:sp>
        <p:nvSpPr>
          <p:cNvPr id="86" name="Rounded Rectangle 164">
            <a:extLst>
              <a:ext uri="{FF2B5EF4-FFF2-40B4-BE49-F238E27FC236}">
                <a16:creationId xmlns:a16="http://schemas.microsoft.com/office/drawing/2014/main" id="{53793C81-248B-452A-A8F4-814C0540C0FE}"/>
              </a:ext>
            </a:extLst>
          </p:cNvPr>
          <p:cNvSpPr>
            <a:spLocks/>
          </p:cNvSpPr>
          <p:nvPr/>
        </p:nvSpPr>
        <p:spPr bwMode="auto">
          <a:xfrm>
            <a:off x="5664212" y="5230411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9ED10861-D3D9-40E1-96AD-9730B8AEC4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737" y="5336496"/>
            <a:ext cx="390953" cy="15638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C3C7190-E0D0-4EC2-8B5E-C9E0BF550EC9}"/>
              </a:ext>
            </a:extLst>
          </p:cNvPr>
          <p:cNvSpPr txBox="1">
            <a:spLocks noChangeAspect="1"/>
          </p:cNvSpPr>
          <p:nvPr/>
        </p:nvSpPr>
        <p:spPr>
          <a:xfrm>
            <a:off x="5832359" y="5472991"/>
            <a:ext cx="52770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Series i</a:t>
            </a:r>
          </a:p>
        </p:txBody>
      </p:sp>
      <p:sp>
        <p:nvSpPr>
          <p:cNvPr id="101" name="Rounded Rectangle 175">
            <a:extLst>
              <a:ext uri="{FF2B5EF4-FFF2-40B4-BE49-F238E27FC236}">
                <a16:creationId xmlns:a16="http://schemas.microsoft.com/office/drawing/2014/main" id="{C68C90BD-B4F8-421F-9D63-E49DB21A1EF8}"/>
              </a:ext>
            </a:extLst>
          </p:cNvPr>
          <p:cNvSpPr>
            <a:spLocks/>
          </p:cNvSpPr>
          <p:nvPr/>
        </p:nvSpPr>
        <p:spPr bwMode="auto">
          <a:xfrm>
            <a:off x="5664212" y="5764092"/>
            <a:ext cx="864000" cy="48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BCBCB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de-DE" sz="1467"/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7AA28755-00CB-4F97-9ABD-7831AB9BFF14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1951" y="5780570"/>
            <a:ext cx="688524" cy="333245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E45E6F36-7E6C-4189-B26A-AC99833D201C}"/>
              </a:ext>
            </a:extLst>
          </p:cNvPr>
          <p:cNvSpPr txBox="1">
            <a:spLocks noChangeAspect="1"/>
          </p:cNvSpPr>
          <p:nvPr/>
        </p:nvSpPr>
        <p:spPr>
          <a:xfrm>
            <a:off x="5845182" y="6014256"/>
            <a:ext cx="502061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33" dirty="0">
                <a:solidFill>
                  <a:schemeClr val="bg1">
                    <a:lumMod val="50000"/>
                  </a:schemeClr>
                </a:solidFill>
              </a:rPr>
              <a:t>Solaris</a:t>
            </a:r>
          </a:p>
        </p:txBody>
      </p:sp>
      <p:sp>
        <p:nvSpPr>
          <p:cNvPr id="103" name="Freeform 9">
            <a:extLst>
              <a:ext uri="{FF2B5EF4-FFF2-40B4-BE49-F238E27FC236}">
                <a16:creationId xmlns:a16="http://schemas.microsoft.com/office/drawing/2014/main" id="{4E07A801-52A3-4BD3-8279-9D4143E4637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141505" y="3785694"/>
            <a:ext cx="352761" cy="422820"/>
          </a:xfrm>
          <a:custGeom>
            <a:avLst/>
            <a:gdLst>
              <a:gd name="T0" fmla="*/ 336 w 2609"/>
              <a:gd name="T1" fmla="*/ 1949 h 2985"/>
              <a:gd name="T2" fmla="*/ 315 w 2609"/>
              <a:gd name="T3" fmla="*/ 2232 h 2985"/>
              <a:gd name="T4" fmla="*/ 23 w 2609"/>
              <a:gd name="T5" fmla="*/ 2239 h 2985"/>
              <a:gd name="T6" fmla="*/ 120 w 2609"/>
              <a:gd name="T7" fmla="*/ 1625 h 2985"/>
              <a:gd name="T8" fmla="*/ 336 w 2609"/>
              <a:gd name="T9" fmla="*/ 1949 h 2985"/>
              <a:gd name="T10" fmla="*/ 2081 w 2609"/>
              <a:gd name="T11" fmla="*/ 2452 h 2985"/>
              <a:gd name="T12" fmla="*/ 2609 w 2609"/>
              <a:gd name="T13" fmla="*/ 2240 h 2985"/>
              <a:gd name="T14" fmla="*/ 2457 w 2609"/>
              <a:gd name="T15" fmla="*/ 1991 h 2985"/>
              <a:gd name="T16" fmla="*/ 2256 w 2609"/>
              <a:gd name="T17" fmla="*/ 2092 h 2985"/>
              <a:gd name="T18" fmla="*/ 2081 w 2609"/>
              <a:gd name="T19" fmla="*/ 2452 h 2985"/>
              <a:gd name="T20" fmla="*/ 1017 w 2609"/>
              <a:gd name="T21" fmla="*/ 2011 h 2985"/>
              <a:gd name="T22" fmla="*/ 315 w 2609"/>
              <a:gd name="T23" fmla="*/ 755 h 2985"/>
              <a:gd name="T24" fmla="*/ 23 w 2609"/>
              <a:gd name="T25" fmla="*/ 748 h 2985"/>
              <a:gd name="T26" fmla="*/ 1419 w 2609"/>
              <a:gd name="T27" fmla="*/ 2464 h 2985"/>
              <a:gd name="T28" fmla="*/ 1647 w 2609"/>
              <a:gd name="T29" fmla="*/ 2197 h 2985"/>
              <a:gd name="T30" fmla="*/ 1017 w 2609"/>
              <a:gd name="T31" fmla="*/ 2011 h 2985"/>
              <a:gd name="T32" fmla="*/ 1017 w 2609"/>
              <a:gd name="T33" fmla="*/ 2011 h 2985"/>
              <a:gd name="T34" fmla="*/ 1721 w 2609"/>
              <a:gd name="T35" fmla="*/ 389 h 2985"/>
              <a:gd name="T36" fmla="*/ 1848 w 2609"/>
              <a:gd name="T37" fmla="*/ 393 h 2985"/>
              <a:gd name="T38" fmla="*/ 1364 w 2609"/>
              <a:gd name="T39" fmla="*/ 0 h 2985"/>
              <a:gd name="T40" fmla="*/ 1225 w 2609"/>
              <a:gd name="T41" fmla="*/ 256 h 2985"/>
              <a:gd name="T42" fmla="*/ 1452 w 2609"/>
              <a:gd name="T43" fmla="*/ 409 h 2985"/>
              <a:gd name="T44" fmla="*/ 1721 w 2609"/>
              <a:gd name="T45" fmla="*/ 389 h 2985"/>
              <a:gd name="T46" fmla="*/ 2169 w 2609"/>
              <a:gd name="T47" fmla="*/ 973 h 2985"/>
              <a:gd name="T48" fmla="*/ 1827 w 2609"/>
              <a:gd name="T49" fmla="*/ 897 h 2985"/>
              <a:gd name="T50" fmla="*/ 1223 w 2609"/>
              <a:gd name="T51" fmla="*/ 2729 h 2985"/>
              <a:gd name="T52" fmla="*/ 1361 w 2609"/>
              <a:gd name="T53" fmla="*/ 2985 h 2985"/>
              <a:gd name="T54" fmla="*/ 2169 w 2609"/>
              <a:gd name="T55" fmla="*/ 973 h 2985"/>
              <a:gd name="T56" fmla="*/ 871 w 2609"/>
              <a:gd name="T57" fmla="*/ 723 h 2985"/>
              <a:gd name="T58" fmla="*/ 449 w 2609"/>
              <a:gd name="T59" fmla="*/ 1068 h 2985"/>
              <a:gd name="T60" fmla="*/ 565 w 2609"/>
              <a:gd name="T61" fmla="*/ 1391 h 2985"/>
              <a:gd name="T62" fmla="*/ 2456 w 2609"/>
              <a:gd name="T63" fmla="*/ 995 h 2985"/>
              <a:gd name="T64" fmla="*/ 2609 w 2609"/>
              <a:gd name="T65" fmla="*/ 745 h 2985"/>
              <a:gd name="T66" fmla="*/ 871 w 2609"/>
              <a:gd name="T67" fmla="*/ 723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09" h="2985">
                <a:moveTo>
                  <a:pt x="336" y="1949"/>
                </a:moveTo>
                <a:cubicBezTo>
                  <a:pt x="320" y="2043"/>
                  <a:pt x="312" y="2137"/>
                  <a:pt x="315" y="2232"/>
                </a:cubicBezTo>
                <a:lnTo>
                  <a:pt x="23" y="2239"/>
                </a:lnTo>
                <a:cubicBezTo>
                  <a:pt x="17" y="2029"/>
                  <a:pt x="51" y="1821"/>
                  <a:pt x="120" y="1625"/>
                </a:cubicBezTo>
                <a:cubicBezTo>
                  <a:pt x="180" y="1741"/>
                  <a:pt x="252" y="1849"/>
                  <a:pt x="336" y="1949"/>
                </a:cubicBezTo>
                <a:close/>
                <a:moveTo>
                  <a:pt x="2081" y="2452"/>
                </a:moveTo>
                <a:cubicBezTo>
                  <a:pt x="2268" y="2412"/>
                  <a:pt x="2447" y="2340"/>
                  <a:pt x="2609" y="2240"/>
                </a:cubicBezTo>
                <a:lnTo>
                  <a:pt x="2457" y="1991"/>
                </a:lnTo>
                <a:cubicBezTo>
                  <a:pt x="2393" y="2029"/>
                  <a:pt x="2325" y="2064"/>
                  <a:pt x="2256" y="2092"/>
                </a:cubicBezTo>
                <a:cubicBezTo>
                  <a:pt x="2211" y="2219"/>
                  <a:pt x="2152" y="2340"/>
                  <a:pt x="2081" y="2452"/>
                </a:cubicBezTo>
                <a:close/>
                <a:moveTo>
                  <a:pt x="1017" y="2011"/>
                </a:moveTo>
                <a:cubicBezTo>
                  <a:pt x="571" y="1753"/>
                  <a:pt x="300" y="1271"/>
                  <a:pt x="315" y="755"/>
                </a:cubicBezTo>
                <a:lnTo>
                  <a:pt x="23" y="748"/>
                </a:lnTo>
                <a:cubicBezTo>
                  <a:pt x="0" y="1587"/>
                  <a:pt x="593" y="2315"/>
                  <a:pt x="1419" y="2464"/>
                </a:cubicBezTo>
                <a:cubicBezTo>
                  <a:pt x="1507" y="2385"/>
                  <a:pt x="1583" y="2296"/>
                  <a:pt x="1647" y="2197"/>
                </a:cubicBezTo>
                <a:cubicBezTo>
                  <a:pt x="1425" y="2185"/>
                  <a:pt x="1209" y="2123"/>
                  <a:pt x="1017" y="2011"/>
                </a:cubicBezTo>
                <a:lnTo>
                  <a:pt x="1017" y="2011"/>
                </a:lnTo>
                <a:close/>
                <a:moveTo>
                  <a:pt x="1721" y="389"/>
                </a:moveTo>
                <a:cubicBezTo>
                  <a:pt x="1764" y="389"/>
                  <a:pt x="1805" y="391"/>
                  <a:pt x="1848" y="393"/>
                </a:cubicBezTo>
                <a:cubicBezTo>
                  <a:pt x="1712" y="233"/>
                  <a:pt x="1548" y="100"/>
                  <a:pt x="1364" y="0"/>
                </a:cubicBezTo>
                <a:lnTo>
                  <a:pt x="1225" y="256"/>
                </a:lnTo>
                <a:cubicBezTo>
                  <a:pt x="1305" y="300"/>
                  <a:pt x="1381" y="351"/>
                  <a:pt x="1452" y="409"/>
                </a:cubicBezTo>
                <a:cubicBezTo>
                  <a:pt x="1540" y="396"/>
                  <a:pt x="1631" y="389"/>
                  <a:pt x="1721" y="389"/>
                </a:cubicBezTo>
                <a:close/>
                <a:moveTo>
                  <a:pt x="2169" y="973"/>
                </a:moveTo>
                <a:cubicBezTo>
                  <a:pt x="2059" y="933"/>
                  <a:pt x="1944" y="908"/>
                  <a:pt x="1827" y="897"/>
                </a:cubicBezTo>
                <a:cubicBezTo>
                  <a:pt x="2143" y="1572"/>
                  <a:pt x="1877" y="2375"/>
                  <a:pt x="1223" y="2729"/>
                </a:cubicBezTo>
                <a:lnTo>
                  <a:pt x="1361" y="2985"/>
                </a:lnTo>
                <a:cubicBezTo>
                  <a:pt x="2083" y="2597"/>
                  <a:pt x="2421" y="1751"/>
                  <a:pt x="2169" y="973"/>
                </a:cubicBezTo>
                <a:close/>
                <a:moveTo>
                  <a:pt x="871" y="723"/>
                </a:moveTo>
                <a:cubicBezTo>
                  <a:pt x="713" y="815"/>
                  <a:pt x="571" y="931"/>
                  <a:pt x="449" y="1068"/>
                </a:cubicBezTo>
                <a:cubicBezTo>
                  <a:pt x="473" y="1180"/>
                  <a:pt x="513" y="1289"/>
                  <a:pt x="565" y="1391"/>
                </a:cubicBezTo>
                <a:cubicBezTo>
                  <a:pt x="991" y="779"/>
                  <a:pt x="1820" y="604"/>
                  <a:pt x="2456" y="995"/>
                </a:cubicBezTo>
                <a:lnTo>
                  <a:pt x="2609" y="745"/>
                </a:lnTo>
                <a:cubicBezTo>
                  <a:pt x="2077" y="420"/>
                  <a:pt x="1411" y="411"/>
                  <a:pt x="871" y="7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de-DE" sz="2400">
              <a:solidFill>
                <a:srgbClr val="010514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7C323C0-3117-4F67-84EE-DB9AD2363AD1}"/>
              </a:ext>
            </a:extLst>
          </p:cNvPr>
          <p:cNvSpPr txBox="1"/>
          <p:nvPr/>
        </p:nvSpPr>
        <p:spPr>
          <a:xfrm>
            <a:off x="8550634" y="4631707"/>
            <a:ext cx="2848793" cy="181588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buClr>
                <a:srgbClr val="E05206"/>
              </a:buClr>
            </a:pPr>
            <a:r>
              <a:rPr lang="de-DE" sz="1600" b="1" dirty="0">
                <a:solidFill>
                  <a:srgbClr val="002060"/>
                </a:solidFill>
              </a:rPr>
              <a:t>Target-System Connectivity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Online-/Offline-Connectivity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Standard </a:t>
            </a:r>
            <a:r>
              <a:rPr lang="de-DE" sz="1600" dirty="0" err="1">
                <a:solidFill>
                  <a:srgbClr val="010514"/>
                </a:solidFill>
              </a:rPr>
              <a:t>Connectors</a:t>
            </a:r>
            <a:r>
              <a:rPr lang="de-DE" sz="1600" dirty="0">
                <a:solidFill>
                  <a:srgbClr val="010514"/>
                </a:solidFill>
              </a:rPr>
              <a:t> and</a:t>
            </a:r>
            <a:br>
              <a:rPr lang="de-DE" sz="1600" dirty="0">
                <a:solidFill>
                  <a:srgbClr val="010514"/>
                </a:solidFill>
              </a:rPr>
            </a:br>
            <a:r>
              <a:rPr lang="de-DE" sz="1600" dirty="0">
                <a:solidFill>
                  <a:srgbClr val="010514"/>
                </a:solidFill>
              </a:rPr>
              <a:t>Connector-Frameworks</a:t>
            </a: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Cloud-Systems &amp; On-</a:t>
            </a:r>
            <a:r>
              <a:rPr lang="de-DE" sz="1600" dirty="0" err="1">
                <a:solidFill>
                  <a:srgbClr val="010514"/>
                </a:solidFill>
              </a:rPr>
              <a:t>Premise</a:t>
            </a:r>
            <a:endParaRPr lang="de-DE" sz="1600" dirty="0">
              <a:solidFill>
                <a:srgbClr val="010514"/>
              </a:solidFill>
            </a:endParaRP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10514"/>
                </a:solidFill>
              </a:rPr>
              <a:t>Fully </a:t>
            </a:r>
            <a:r>
              <a:rPr lang="de-DE" sz="1600" dirty="0" err="1">
                <a:solidFill>
                  <a:srgbClr val="010514"/>
                </a:solidFill>
              </a:rPr>
              <a:t>bidirectional</a:t>
            </a:r>
            <a:endParaRPr lang="de-DE" sz="1600" dirty="0">
              <a:solidFill>
                <a:srgbClr val="010514"/>
              </a:solidFill>
            </a:endParaRPr>
          </a:p>
          <a:p>
            <a:pPr marL="237061" indent="-237061">
              <a:buClr>
                <a:srgbClr val="E05206"/>
              </a:buClr>
              <a:buFont typeface="Wingdings" panose="05000000000000000000" pitchFamily="2" charset="2"/>
              <a:buChar char="§"/>
            </a:pPr>
            <a:r>
              <a:rPr lang="de-DE" sz="1600" dirty="0" err="1">
                <a:solidFill>
                  <a:srgbClr val="010514"/>
                </a:solidFill>
              </a:rPr>
              <a:t>Encrypted</a:t>
            </a:r>
            <a:r>
              <a:rPr lang="de-DE" sz="1600" dirty="0">
                <a:solidFill>
                  <a:srgbClr val="010514"/>
                </a:solidFill>
              </a:rPr>
              <a:t> &amp; </a:t>
            </a:r>
            <a:r>
              <a:rPr lang="de-DE" sz="1600" dirty="0" err="1">
                <a:solidFill>
                  <a:srgbClr val="010514"/>
                </a:solidFill>
              </a:rPr>
              <a:t>compressed</a:t>
            </a:r>
            <a:endParaRPr lang="en-US" sz="1600" dirty="0" err="1">
              <a:solidFill>
                <a:srgbClr val="0105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71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8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8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9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6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9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9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3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4" grpId="1" animBg="1"/>
      <p:bldP spid="27" grpId="0" animBg="1"/>
      <p:bldP spid="27" grpId="1" animBg="1"/>
      <p:bldP spid="25" grpId="0" animBg="1"/>
      <p:bldP spid="25" grpId="1" animBg="1"/>
      <p:bldP spid="26" grpId="0"/>
      <p:bldP spid="26" grpId="1"/>
      <p:bldP spid="3" grpId="0" animBg="1"/>
      <p:bldP spid="3" grpId="1" animBg="1"/>
      <p:bldP spid="10" grpId="0" animBg="1"/>
      <p:bldP spid="10" grpId="1" animBg="1"/>
      <p:bldP spid="80" grpId="0" animBg="1"/>
      <p:bldP spid="80" grpId="1" animBg="1"/>
      <p:bldP spid="132" grpId="0" animBg="1"/>
      <p:bldP spid="132" grpId="1" animBg="1"/>
      <p:bldP spid="142" grpId="0" animBg="1"/>
      <p:bldP spid="142" grpId="1" animBg="1"/>
      <p:bldP spid="152" grpId="0" animBg="1"/>
      <p:bldP spid="152" grpId="1" animBg="1"/>
      <p:bldP spid="162" grpId="0" animBg="1"/>
      <p:bldP spid="162" grpId="1" animBg="1"/>
      <p:bldP spid="172" grpId="0" animBg="1"/>
      <p:bldP spid="172" grpId="1" animBg="1"/>
      <p:bldP spid="19" grpId="0" animBg="1"/>
      <p:bldP spid="19" grpId="1" animBg="1"/>
      <p:bldP spid="15" grpId="0" animBg="1"/>
      <p:bldP spid="15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" grpId="0"/>
      <p:bldP spid="4" grpId="1"/>
      <p:bldP spid="28" grpId="0"/>
      <p:bldP spid="28" grpId="1"/>
      <p:bldP spid="48" grpId="0" animBg="1"/>
      <p:bldP spid="48" grpId="1" animBg="1"/>
      <p:bldP spid="61" grpId="0" animBg="1"/>
      <p:bldP spid="61" grpId="1" animBg="1"/>
      <p:bldP spid="63" grpId="0"/>
      <p:bldP spid="63" grpId="1"/>
      <p:bldP spid="77" grpId="0" animBg="1"/>
      <p:bldP spid="77" grpId="1" animBg="1"/>
      <p:bldP spid="78" grpId="0" animBg="1"/>
      <p:bldP spid="78" grpId="1" animBg="1"/>
      <p:bldP spid="79" grpId="0"/>
      <p:bldP spid="79" grpId="1"/>
      <p:bldP spid="45" grpId="0" animBg="1"/>
      <p:bldP spid="45" grpId="1" animBg="1"/>
      <p:bldP spid="65" grpId="0" animBg="1"/>
      <p:bldP spid="65" grpId="1" animBg="1"/>
      <p:bldP spid="66" grpId="0"/>
      <p:bldP spid="66" grpId="1"/>
      <p:bldP spid="82" grpId="0" animBg="1"/>
      <p:bldP spid="82" grpId="1" animBg="1"/>
      <p:bldP spid="83" grpId="0"/>
      <p:bldP spid="83" grpId="1"/>
      <p:bldP spid="42" grpId="0" animBg="1"/>
      <p:bldP spid="42" grpId="1" animBg="1"/>
      <p:bldP spid="69" grpId="0" animBg="1"/>
      <p:bldP spid="69" grpId="1" animBg="1"/>
      <p:bldP spid="72" grpId="0"/>
      <p:bldP spid="72" grpId="1"/>
      <p:bldP spid="94" grpId="0" animBg="1"/>
      <p:bldP spid="94" grpId="1" animBg="1"/>
      <p:bldP spid="95" grpId="0"/>
      <p:bldP spid="95" grpId="1"/>
      <p:bldP spid="96" grpId="0" animBg="1"/>
      <p:bldP spid="96" grpId="1" animBg="1"/>
      <p:bldP spid="51" grpId="0" animBg="1"/>
      <p:bldP spid="51" grpId="1" animBg="1"/>
      <p:bldP spid="74" grpId="0" animBg="1"/>
      <p:bldP spid="74" grpId="1" animBg="1"/>
      <p:bldP spid="75" grpId="0"/>
      <p:bldP spid="75" grpId="1"/>
      <p:bldP spid="98" grpId="0" animBg="1"/>
      <p:bldP spid="98" grpId="1" animBg="1"/>
      <p:bldP spid="99" grpId="0"/>
      <p:bldP spid="99" grpId="1"/>
      <p:bldP spid="107" grpId="0" animBg="1"/>
      <p:bldP spid="107" grpId="1" animBg="1"/>
      <p:bldP spid="108" grpId="0" animBg="1"/>
      <p:bldP spid="108" grpId="1" animBg="1"/>
      <p:bldP spid="109" grpId="0"/>
      <p:bldP spid="109" grpId="1"/>
      <p:bldP spid="111" grpId="0" animBg="1"/>
      <p:bldP spid="111" grpId="1" animBg="1"/>
      <p:bldP spid="113" grpId="0"/>
      <p:bldP spid="113" grpId="1"/>
      <p:bldP spid="115" grpId="0" animBg="1"/>
      <p:bldP spid="115" grpId="1" animBg="1"/>
      <p:bldP spid="116" grpId="0"/>
      <p:bldP spid="116" grpId="1"/>
      <p:bldP spid="90" grpId="0" animBg="1"/>
      <p:bldP spid="90" grpId="1" animBg="1"/>
      <p:bldP spid="91" grpId="0"/>
      <p:bldP spid="91" grpId="1"/>
      <p:bldP spid="127" grpId="0" animBg="1"/>
      <p:bldP spid="127" grpId="1" animBg="1"/>
      <p:bldP spid="129" grpId="0"/>
      <p:bldP spid="129" grpId="1"/>
      <p:bldP spid="131" grpId="0" animBg="1"/>
      <p:bldP spid="131" grpId="1" animBg="1"/>
      <p:bldP spid="133" grpId="0"/>
      <p:bldP spid="133" grpId="1"/>
      <p:bldP spid="30" grpId="0" animBg="1"/>
      <p:bldP spid="30" grpId="1" animBg="1"/>
      <p:bldP spid="31" grpId="0"/>
      <p:bldP spid="31" grpId="1"/>
      <p:bldP spid="32" grpId="0" animBg="1"/>
      <p:bldP spid="32" grpId="1" animBg="1"/>
      <p:bldP spid="57" grpId="0" animBg="1"/>
      <p:bldP spid="57" grpId="1" animBg="1"/>
      <p:bldP spid="58" grpId="0" animBg="1"/>
      <p:bldP spid="58" grpId="1" animBg="1"/>
      <p:bldP spid="59" grpId="0"/>
      <p:bldP spid="59" grpId="1"/>
      <p:bldP spid="139" grpId="0"/>
      <p:bldP spid="139" grpId="1"/>
      <p:bldP spid="54" grpId="0" animBg="1"/>
      <p:bldP spid="54" grpId="1" animBg="1"/>
      <p:bldP spid="86" grpId="0" animBg="1"/>
      <p:bldP spid="86" grpId="1" animBg="1"/>
      <p:bldP spid="88" grpId="0"/>
      <p:bldP spid="88" grpId="1"/>
      <p:bldP spid="101" grpId="0" animBg="1"/>
      <p:bldP spid="101" grpId="1" animBg="1"/>
      <p:bldP spid="153" grpId="0"/>
      <p:bldP spid="153" grpId="1"/>
      <p:bldP spid="103" grpId="0" animBg="1"/>
      <p:bldP spid="103" grpId="1" animBg="1"/>
      <p:bldP spid="105" grpId="0"/>
      <p:bldP spid="10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604" y="189127"/>
            <a:ext cx="12192000" cy="1008952"/>
          </a:xfrm>
        </p:spPr>
        <p:txBody>
          <a:bodyPr>
            <a:normAutofit/>
          </a:bodyPr>
          <a:lstStyle/>
          <a:p>
            <a:r>
              <a:rPr lang="de-DE" dirty="0" err="1"/>
              <a:t>Garancy</a:t>
            </a:r>
            <a:r>
              <a:rPr lang="de-DE" dirty="0"/>
              <a:t> IAM Customers - </a:t>
            </a:r>
            <a:r>
              <a:rPr lang="de-DE" dirty="0" err="1"/>
              <a:t>from</a:t>
            </a:r>
            <a:r>
              <a:rPr lang="de-DE" dirty="0"/>
              <a:t> 200 </a:t>
            </a:r>
            <a:r>
              <a:rPr lang="de-DE" dirty="0" err="1"/>
              <a:t>to</a:t>
            </a:r>
            <a:r>
              <a:rPr lang="de-DE" dirty="0"/>
              <a:t> 300.000 </a:t>
            </a:r>
            <a:r>
              <a:rPr lang="de-DE" dirty="0" err="1"/>
              <a:t>users</a:t>
            </a:r>
            <a:r>
              <a:rPr lang="de-DE" dirty="0"/>
              <a:t> </a:t>
            </a:r>
          </a:p>
        </p:txBody>
      </p:sp>
      <p:pic>
        <p:nvPicPr>
          <p:cNvPr id="1026" name="Picture 2" descr="https://upload.wikimedia.org/wikipedia/commons/thumb/4/48/Deutsche_Bank-Logo.svg/1280px-Deutsche_Bank-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809" y="1526931"/>
            <a:ext cx="2161988" cy="41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c/c8/Finanz-Informatik_Logo.svg/1280px-Finanz-Informatik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6" y="2999515"/>
            <a:ext cx="2438393" cy="41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ile:AXA Logo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463" y="2614479"/>
            <a:ext cx="1030980" cy="10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89692"/>
            <a:ext cx="2283680" cy="4167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2973" y="1449981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70508" y="1449981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74107" y="1460915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878479" y="1449981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9425" y="2613043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263411" y="2613043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67396" y="2613043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871381" y="2613043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6523" y="3813043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270508" y="3813043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74493" y="3813043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878479" y="3813043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6523" y="5157192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270508" y="5157192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074493" y="5157192"/>
            <a:ext cx="2400000" cy="120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878479" y="5157192"/>
            <a:ext cx="2400000" cy="120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1694271"/>
            <a:ext cx="2392903" cy="276104"/>
          </a:xfrm>
          <a:prstGeom prst="rect">
            <a:avLst/>
          </a:prstGeom>
        </p:spPr>
      </p:pic>
      <p:pic>
        <p:nvPicPr>
          <p:cNvPr id="52" name="Picture 8" descr="http://c621460.r60.cf3.rackcdn.com/FORTIS_BL_rgb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166" y="2771012"/>
            <a:ext cx="2375256" cy="69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08" y="1556804"/>
            <a:ext cx="2359660" cy="482549"/>
          </a:xfrm>
          <a:prstGeom prst="rect">
            <a:avLst/>
          </a:prstGeom>
        </p:spPr>
      </p:pic>
      <p:pic>
        <p:nvPicPr>
          <p:cNvPr id="3" name="Picture 2" descr="Komercijalna banka Beograd">
            <a:extLst>
              <a:ext uri="{FF2B5EF4-FFF2-40B4-BE49-F238E27FC236}">
                <a16:creationId xmlns:a16="http://schemas.microsoft.com/office/drawing/2014/main" id="{101A16DE-CF33-4BCB-BC15-D00F78C05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65" y="4275172"/>
            <a:ext cx="3014799" cy="53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GENERALI OSIGURANJE SRBIJA A.D.O. | Profil poslodavca | posao | poslovi">
            <a:extLst>
              <a:ext uri="{FF2B5EF4-FFF2-40B4-BE49-F238E27FC236}">
                <a16:creationId xmlns:a16="http://schemas.microsoft.com/office/drawing/2014/main" id="{A297F36E-C72F-4BB8-A02C-1D2719CCB9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Generali osiguranje: popusti za sport i obrtništvo - www.parentium.com  mobile">
            <a:extLst>
              <a:ext uri="{FF2B5EF4-FFF2-40B4-BE49-F238E27FC236}">
                <a16:creationId xmlns:a16="http://schemas.microsoft.com/office/drawing/2014/main" id="{9296A8A6-13CF-49AE-9953-02DC2A8A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4" y="5227857"/>
            <a:ext cx="1971019" cy="1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rédit Agricole Srbija - Wikiwand">
            <a:extLst>
              <a:ext uri="{FF2B5EF4-FFF2-40B4-BE49-F238E27FC236}">
                <a16:creationId xmlns:a16="http://schemas.microsoft.com/office/drawing/2014/main" id="{9026473D-9271-4DA1-9369-8D56130CA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82" y="4008315"/>
            <a:ext cx="380047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apag-lloyd logo | 3D Warehouse">
            <a:extLst>
              <a:ext uri="{FF2B5EF4-FFF2-40B4-BE49-F238E27FC236}">
                <a16:creationId xmlns:a16="http://schemas.microsoft.com/office/drawing/2014/main" id="{35F892B0-4CCD-4D45-BD02-05514156C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203" y="2671398"/>
            <a:ext cx="1731241" cy="97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ANCA INTESA Beograd – Page 3 – Bankar.rs">
            <a:extLst>
              <a:ext uri="{FF2B5EF4-FFF2-40B4-BE49-F238E27FC236}">
                <a16:creationId xmlns:a16="http://schemas.microsoft.com/office/drawing/2014/main" id="{7DF93C14-456C-45DC-94CD-3D322F48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478" y="3372339"/>
            <a:ext cx="2582023" cy="25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ka Poštanska štedionica a.d. Beograd (Serbia) - Bank Profile">
            <a:extLst>
              <a:ext uri="{FF2B5EF4-FFF2-40B4-BE49-F238E27FC236}">
                <a16:creationId xmlns:a16="http://schemas.microsoft.com/office/drawing/2014/main" id="{8676C70E-0971-461E-8833-E546803FC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718" y="5208315"/>
            <a:ext cx="3216636" cy="116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85876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88C13-9B24-450B-916A-324EB29566EF}" type="datetime1">
              <a:rPr lang="de-DE" smtClean="0"/>
              <a:t>10.06.2021</a:t>
            </a:fld>
            <a:endParaRPr lang="de-DE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Software AG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t>22</a:t>
            </a:fld>
            <a:endParaRPr lang="de-DE"/>
          </a:p>
        </p:txBody>
      </p:sp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1240779" y="1918203"/>
            <a:ext cx="7187788" cy="3408883"/>
          </a:xfrm>
        </p:spPr>
        <p:txBody>
          <a:bodyPr>
            <a:normAutofit/>
          </a:bodyPr>
          <a:lstStyle/>
          <a:p>
            <a:pPr marL="1790655" lvl="1" indent="-1672125">
              <a:spcBef>
                <a:spcPts val="1200"/>
              </a:spcBef>
              <a:buNone/>
              <a:tabLst>
                <a:tab pos="1790655" algn="l"/>
              </a:tabLst>
            </a:pPr>
            <a:r>
              <a:rPr lang="en-US" b="1" dirty="0">
                <a:solidFill>
                  <a:srgbClr val="E05C06"/>
                </a:solidFill>
              </a:rPr>
              <a:t>360°</a:t>
            </a:r>
            <a:r>
              <a:rPr lang="en-US" dirty="0"/>
              <a:t>	A leading, full-blown IAM </a:t>
            </a:r>
            <a:br>
              <a:rPr lang="en-US" dirty="0"/>
            </a:br>
            <a:r>
              <a:rPr lang="en-US" dirty="0"/>
              <a:t>from provisioning to governance</a:t>
            </a:r>
          </a:p>
          <a:p>
            <a:pPr marL="1790655" lvl="1" indent="-1672125">
              <a:spcBef>
                <a:spcPts val="1200"/>
              </a:spcBef>
              <a:buNone/>
              <a:tabLst>
                <a:tab pos="1790655" algn="l"/>
              </a:tabLst>
            </a:pPr>
            <a:r>
              <a:rPr lang="en-US" b="1" dirty="0">
                <a:solidFill>
                  <a:srgbClr val="E05C06"/>
                </a:solidFill>
              </a:rPr>
              <a:t>25+ years</a:t>
            </a:r>
            <a:r>
              <a:rPr lang="en-US" dirty="0"/>
              <a:t>	A reliable and scalable product </a:t>
            </a:r>
            <a:br>
              <a:rPr lang="en-US" dirty="0"/>
            </a:br>
            <a:r>
              <a:rPr lang="en-US" dirty="0"/>
              <a:t>combined with long-term expertise</a:t>
            </a:r>
          </a:p>
          <a:p>
            <a:pPr marL="1790655" lvl="1" indent="-1672125">
              <a:spcBef>
                <a:spcPts val="1200"/>
              </a:spcBef>
              <a:buNone/>
              <a:tabLst>
                <a:tab pos="1790655" algn="l"/>
              </a:tabLst>
            </a:pPr>
            <a:r>
              <a:rPr lang="en-US" b="1" dirty="0">
                <a:solidFill>
                  <a:srgbClr val="E05C06"/>
                </a:solidFill>
              </a:rPr>
              <a:t>100%</a:t>
            </a:r>
            <a:r>
              <a:rPr lang="en-US" dirty="0"/>
              <a:t>	Successful project implementations</a:t>
            </a:r>
          </a:p>
          <a:p>
            <a:pPr marL="1790655" lvl="1" indent="-1672125">
              <a:spcBef>
                <a:spcPts val="1200"/>
              </a:spcBef>
              <a:buNone/>
              <a:tabLst>
                <a:tab pos="1790655" algn="l"/>
              </a:tabLst>
            </a:pPr>
            <a:r>
              <a:rPr lang="en-US" b="1" dirty="0">
                <a:solidFill>
                  <a:srgbClr val="E05C06"/>
                </a:solidFill>
                <a:latin typeface="Symbol" panose="05050102010706020507" pitchFamily="18" charset="2"/>
              </a:rPr>
              <a:t>Æ </a:t>
            </a:r>
            <a:r>
              <a:rPr lang="en-US" b="1" dirty="0">
                <a:solidFill>
                  <a:srgbClr val="E05C06"/>
                </a:solidFill>
              </a:rPr>
              <a:t>13.7 years</a:t>
            </a:r>
            <a:r>
              <a:rPr lang="en-US" dirty="0"/>
              <a:t>	Customer satisfaction </a:t>
            </a:r>
            <a:br>
              <a:rPr lang="en-US" dirty="0"/>
            </a:br>
            <a:r>
              <a:rPr lang="en-US" dirty="0"/>
              <a:t>with a close and long-term relationship</a:t>
            </a:r>
          </a:p>
          <a:p>
            <a:pPr marL="1790655" lvl="1" indent="-1672125">
              <a:spcBef>
                <a:spcPts val="1200"/>
              </a:spcBef>
              <a:buNone/>
              <a:tabLst>
                <a:tab pos="1790655" algn="l"/>
              </a:tabLst>
            </a:pPr>
            <a:r>
              <a:rPr lang="en-US" b="1" dirty="0">
                <a:solidFill>
                  <a:srgbClr val="E05C06"/>
                </a:solidFill>
              </a:rPr>
              <a:t>Local</a:t>
            </a:r>
            <a:r>
              <a:rPr lang="en-US" dirty="0"/>
              <a:t>	Independent and European IAM Vendor</a:t>
            </a:r>
            <a:endParaRPr lang="de-DE" dirty="0"/>
          </a:p>
        </p:txBody>
      </p:sp>
      <p:grpSp>
        <p:nvGrpSpPr>
          <p:cNvPr id="3" name="Group 2"/>
          <p:cNvGrpSpPr/>
          <p:nvPr/>
        </p:nvGrpSpPr>
        <p:grpSpPr>
          <a:xfrm>
            <a:off x="531155" y="2535011"/>
            <a:ext cx="528000" cy="528664"/>
            <a:chOff x="500677" y="3173196"/>
            <a:chExt cx="396000" cy="396498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00677" y="3173196"/>
              <a:ext cx="396000" cy="396498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17" name="Freeform 5"/>
            <p:cNvSpPr>
              <a:spLocks noChangeAspect="1" noEditPoints="1"/>
            </p:cNvSpPr>
            <p:nvPr/>
          </p:nvSpPr>
          <p:spPr bwMode="auto">
            <a:xfrm>
              <a:off x="571083" y="3251976"/>
              <a:ext cx="255188" cy="221847"/>
            </a:xfrm>
            <a:custGeom>
              <a:avLst/>
              <a:gdLst>
                <a:gd name="T0" fmla="*/ 283 w 565"/>
                <a:gd name="T1" fmla="*/ 367 h 493"/>
                <a:gd name="T2" fmla="*/ 198 w 565"/>
                <a:gd name="T3" fmla="*/ 283 h 493"/>
                <a:gd name="T4" fmla="*/ 240 w 565"/>
                <a:gd name="T5" fmla="*/ 209 h 493"/>
                <a:gd name="T6" fmla="*/ 514 w 565"/>
                <a:gd name="T7" fmla="*/ 50 h 493"/>
                <a:gd name="T8" fmla="*/ 358 w 565"/>
                <a:gd name="T9" fmla="*/ 321 h 493"/>
                <a:gd name="T10" fmla="*/ 283 w 565"/>
                <a:gd name="T11" fmla="*/ 367 h 493"/>
                <a:gd name="T12" fmla="*/ 283 w 565"/>
                <a:gd name="T13" fmla="*/ 0 h 493"/>
                <a:gd name="T14" fmla="*/ 423 w 565"/>
                <a:gd name="T15" fmla="*/ 38 h 493"/>
                <a:gd name="T16" fmla="*/ 364 w 565"/>
                <a:gd name="T17" fmla="*/ 72 h 493"/>
                <a:gd name="T18" fmla="*/ 283 w 565"/>
                <a:gd name="T19" fmla="*/ 57 h 493"/>
                <a:gd name="T20" fmla="*/ 57 w 565"/>
                <a:gd name="T21" fmla="*/ 283 h 493"/>
                <a:gd name="T22" fmla="*/ 123 w 565"/>
                <a:gd name="T23" fmla="*/ 442 h 493"/>
                <a:gd name="T24" fmla="*/ 123 w 565"/>
                <a:gd name="T25" fmla="*/ 442 h 493"/>
                <a:gd name="T26" fmla="*/ 123 w 565"/>
                <a:gd name="T27" fmla="*/ 482 h 493"/>
                <a:gd name="T28" fmla="*/ 83 w 565"/>
                <a:gd name="T29" fmla="*/ 482 h 493"/>
                <a:gd name="T30" fmla="*/ 83 w 565"/>
                <a:gd name="T31" fmla="*/ 482 h 493"/>
                <a:gd name="T32" fmla="*/ 0 w 565"/>
                <a:gd name="T33" fmla="*/ 283 h 493"/>
                <a:gd name="T34" fmla="*/ 83 w 565"/>
                <a:gd name="T35" fmla="*/ 83 h 493"/>
                <a:gd name="T36" fmla="*/ 283 w 565"/>
                <a:gd name="T37" fmla="*/ 0 h 493"/>
                <a:gd name="T38" fmla="*/ 565 w 565"/>
                <a:gd name="T39" fmla="*/ 283 h 493"/>
                <a:gd name="T40" fmla="*/ 482 w 565"/>
                <a:gd name="T41" fmla="*/ 482 h 493"/>
                <a:gd name="T42" fmla="*/ 482 w 565"/>
                <a:gd name="T43" fmla="*/ 482 h 493"/>
                <a:gd name="T44" fmla="*/ 442 w 565"/>
                <a:gd name="T45" fmla="*/ 482 h 493"/>
                <a:gd name="T46" fmla="*/ 442 w 565"/>
                <a:gd name="T47" fmla="*/ 442 h 493"/>
                <a:gd name="T48" fmla="*/ 442 w 565"/>
                <a:gd name="T49" fmla="*/ 442 h 493"/>
                <a:gd name="T50" fmla="*/ 508 w 565"/>
                <a:gd name="T51" fmla="*/ 283 h 493"/>
                <a:gd name="T52" fmla="*/ 493 w 565"/>
                <a:gd name="T53" fmla="*/ 201 h 493"/>
                <a:gd name="T54" fmla="*/ 527 w 565"/>
                <a:gd name="T55" fmla="*/ 141 h 493"/>
                <a:gd name="T56" fmla="*/ 565 w 565"/>
                <a:gd name="T57" fmla="*/ 28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5" h="493">
                  <a:moveTo>
                    <a:pt x="283" y="367"/>
                  </a:moveTo>
                  <a:cubicBezTo>
                    <a:pt x="238" y="367"/>
                    <a:pt x="198" y="327"/>
                    <a:pt x="198" y="283"/>
                  </a:cubicBezTo>
                  <a:cubicBezTo>
                    <a:pt x="198" y="251"/>
                    <a:pt x="215" y="223"/>
                    <a:pt x="240" y="209"/>
                  </a:cubicBezTo>
                  <a:lnTo>
                    <a:pt x="514" y="50"/>
                  </a:lnTo>
                  <a:lnTo>
                    <a:pt x="358" y="321"/>
                  </a:lnTo>
                  <a:cubicBezTo>
                    <a:pt x="344" y="348"/>
                    <a:pt x="316" y="367"/>
                    <a:pt x="283" y="367"/>
                  </a:cubicBezTo>
                  <a:moveTo>
                    <a:pt x="283" y="0"/>
                  </a:moveTo>
                  <a:cubicBezTo>
                    <a:pt x="334" y="0"/>
                    <a:pt x="381" y="14"/>
                    <a:pt x="423" y="38"/>
                  </a:cubicBezTo>
                  <a:lnTo>
                    <a:pt x="364" y="72"/>
                  </a:lnTo>
                  <a:cubicBezTo>
                    <a:pt x="339" y="62"/>
                    <a:pt x="311" y="57"/>
                    <a:pt x="283" y="57"/>
                  </a:cubicBezTo>
                  <a:cubicBezTo>
                    <a:pt x="164" y="57"/>
                    <a:pt x="57" y="164"/>
                    <a:pt x="57" y="283"/>
                  </a:cubicBezTo>
                  <a:cubicBezTo>
                    <a:pt x="57" y="345"/>
                    <a:pt x="82" y="401"/>
                    <a:pt x="123" y="442"/>
                  </a:cubicBezTo>
                  <a:lnTo>
                    <a:pt x="123" y="442"/>
                  </a:lnTo>
                  <a:cubicBezTo>
                    <a:pt x="134" y="453"/>
                    <a:pt x="134" y="471"/>
                    <a:pt x="123" y="482"/>
                  </a:cubicBezTo>
                  <a:cubicBezTo>
                    <a:pt x="112" y="493"/>
                    <a:pt x="94" y="493"/>
                    <a:pt x="83" y="482"/>
                  </a:cubicBezTo>
                  <a:lnTo>
                    <a:pt x="83" y="482"/>
                  </a:lnTo>
                  <a:cubicBezTo>
                    <a:pt x="32" y="431"/>
                    <a:pt x="0" y="360"/>
                    <a:pt x="0" y="283"/>
                  </a:cubicBezTo>
                  <a:cubicBezTo>
                    <a:pt x="0" y="209"/>
                    <a:pt x="31" y="135"/>
                    <a:pt x="83" y="83"/>
                  </a:cubicBezTo>
                  <a:cubicBezTo>
                    <a:pt x="135" y="31"/>
                    <a:pt x="209" y="0"/>
                    <a:pt x="283" y="0"/>
                  </a:cubicBezTo>
                  <a:moveTo>
                    <a:pt x="565" y="283"/>
                  </a:moveTo>
                  <a:cubicBezTo>
                    <a:pt x="565" y="360"/>
                    <a:pt x="533" y="431"/>
                    <a:pt x="482" y="482"/>
                  </a:cubicBezTo>
                  <a:lnTo>
                    <a:pt x="482" y="482"/>
                  </a:lnTo>
                  <a:cubicBezTo>
                    <a:pt x="471" y="493"/>
                    <a:pt x="453" y="493"/>
                    <a:pt x="442" y="482"/>
                  </a:cubicBezTo>
                  <a:cubicBezTo>
                    <a:pt x="431" y="471"/>
                    <a:pt x="431" y="453"/>
                    <a:pt x="442" y="442"/>
                  </a:cubicBezTo>
                  <a:lnTo>
                    <a:pt x="442" y="442"/>
                  </a:lnTo>
                  <a:cubicBezTo>
                    <a:pt x="483" y="401"/>
                    <a:pt x="508" y="345"/>
                    <a:pt x="508" y="283"/>
                  </a:cubicBezTo>
                  <a:cubicBezTo>
                    <a:pt x="508" y="254"/>
                    <a:pt x="503" y="226"/>
                    <a:pt x="493" y="201"/>
                  </a:cubicBezTo>
                  <a:lnTo>
                    <a:pt x="527" y="141"/>
                  </a:lnTo>
                  <a:cubicBezTo>
                    <a:pt x="551" y="184"/>
                    <a:pt x="565" y="231"/>
                    <a:pt x="565" y="28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41687" y="3246500"/>
            <a:ext cx="528000" cy="528664"/>
            <a:chOff x="500677" y="2654441"/>
            <a:chExt cx="396000" cy="396498"/>
          </a:xfrm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00677" y="2654441"/>
              <a:ext cx="396000" cy="396498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567715" y="2729499"/>
              <a:ext cx="254000" cy="250825"/>
            </a:xfrm>
            <a:custGeom>
              <a:avLst/>
              <a:gdLst>
                <a:gd name="T0" fmla="*/ 630 w 641"/>
                <a:gd name="T1" fmla="*/ 519 h 635"/>
                <a:gd name="T2" fmla="*/ 373 w 641"/>
                <a:gd name="T3" fmla="*/ 262 h 635"/>
                <a:gd name="T4" fmla="*/ 330 w 641"/>
                <a:gd name="T5" fmla="*/ 67 h 635"/>
                <a:gd name="T6" fmla="*/ 122 w 641"/>
                <a:gd name="T7" fmla="*/ 31 h 635"/>
                <a:gd name="T8" fmla="*/ 243 w 641"/>
                <a:gd name="T9" fmla="*/ 152 h 635"/>
                <a:gd name="T10" fmla="*/ 158 w 641"/>
                <a:gd name="T11" fmla="*/ 237 h 635"/>
                <a:gd name="T12" fmla="*/ 34 w 641"/>
                <a:gd name="T13" fmla="*/ 115 h 635"/>
                <a:gd name="T14" fmla="*/ 71 w 641"/>
                <a:gd name="T15" fmla="*/ 324 h 635"/>
                <a:gd name="T16" fmla="*/ 266 w 641"/>
                <a:gd name="T17" fmla="*/ 366 h 635"/>
                <a:gd name="T18" fmla="*/ 522 w 641"/>
                <a:gd name="T19" fmla="*/ 623 h 635"/>
                <a:gd name="T20" fmla="*/ 562 w 641"/>
                <a:gd name="T21" fmla="*/ 623 h 635"/>
                <a:gd name="T22" fmla="*/ 627 w 641"/>
                <a:gd name="T23" fmla="*/ 558 h 635"/>
                <a:gd name="T24" fmla="*/ 630 w 641"/>
                <a:gd name="T25" fmla="*/ 519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1" h="635">
                  <a:moveTo>
                    <a:pt x="630" y="519"/>
                  </a:moveTo>
                  <a:lnTo>
                    <a:pt x="373" y="262"/>
                  </a:lnTo>
                  <a:cubicBezTo>
                    <a:pt x="398" y="197"/>
                    <a:pt x="384" y="121"/>
                    <a:pt x="330" y="67"/>
                  </a:cubicBezTo>
                  <a:cubicBezTo>
                    <a:pt x="274" y="11"/>
                    <a:pt x="189" y="0"/>
                    <a:pt x="122" y="31"/>
                  </a:cubicBezTo>
                  <a:lnTo>
                    <a:pt x="243" y="152"/>
                  </a:lnTo>
                  <a:lnTo>
                    <a:pt x="158" y="237"/>
                  </a:lnTo>
                  <a:lnTo>
                    <a:pt x="34" y="115"/>
                  </a:lnTo>
                  <a:cubicBezTo>
                    <a:pt x="0" y="183"/>
                    <a:pt x="14" y="268"/>
                    <a:pt x="71" y="324"/>
                  </a:cubicBezTo>
                  <a:cubicBezTo>
                    <a:pt x="124" y="378"/>
                    <a:pt x="201" y="392"/>
                    <a:pt x="266" y="366"/>
                  </a:cubicBezTo>
                  <a:lnTo>
                    <a:pt x="522" y="623"/>
                  </a:lnTo>
                  <a:cubicBezTo>
                    <a:pt x="534" y="635"/>
                    <a:pt x="551" y="635"/>
                    <a:pt x="562" y="623"/>
                  </a:cubicBezTo>
                  <a:lnTo>
                    <a:pt x="627" y="558"/>
                  </a:lnTo>
                  <a:cubicBezTo>
                    <a:pt x="641" y="547"/>
                    <a:pt x="641" y="527"/>
                    <a:pt x="630" y="51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9063" y="3957989"/>
            <a:ext cx="528000" cy="528664"/>
            <a:chOff x="500677" y="3895494"/>
            <a:chExt cx="396000" cy="396498"/>
          </a:xfrm>
        </p:grpSpPr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500677" y="3895494"/>
              <a:ext cx="396000" cy="396498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23" name="Freeform 17"/>
            <p:cNvSpPr>
              <a:spLocks noChangeAspect="1" noEditPoints="1"/>
            </p:cNvSpPr>
            <p:nvPr/>
          </p:nvSpPr>
          <p:spPr bwMode="auto">
            <a:xfrm>
              <a:off x="573814" y="3953732"/>
              <a:ext cx="252457" cy="228521"/>
            </a:xfrm>
            <a:custGeom>
              <a:avLst/>
              <a:gdLst>
                <a:gd name="T0" fmla="*/ 621 w 621"/>
                <a:gd name="T1" fmla="*/ 254 h 564"/>
                <a:gd name="T2" fmla="*/ 565 w 621"/>
                <a:gd name="T3" fmla="*/ 197 h 564"/>
                <a:gd name="T4" fmla="*/ 386 w 621"/>
                <a:gd name="T5" fmla="*/ 197 h 564"/>
                <a:gd name="T6" fmla="*/ 413 w 621"/>
                <a:gd name="T7" fmla="*/ 68 h 564"/>
                <a:gd name="T8" fmla="*/ 414 w 621"/>
                <a:gd name="T9" fmla="*/ 59 h 564"/>
                <a:gd name="T10" fmla="*/ 402 w 621"/>
                <a:gd name="T11" fmla="*/ 30 h 564"/>
                <a:gd name="T12" fmla="*/ 372 w 621"/>
                <a:gd name="T13" fmla="*/ 0 h 564"/>
                <a:gd name="T14" fmla="*/ 186 w 621"/>
                <a:gd name="T15" fmla="*/ 186 h 564"/>
                <a:gd name="T16" fmla="*/ 170 w 621"/>
                <a:gd name="T17" fmla="*/ 226 h 564"/>
                <a:gd name="T18" fmla="*/ 170 w 621"/>
                <a:gd name="T19" fmla="*/ 508 h 564"/>
                <a:gd name="T20" fmla="*/ 226 w 621"/>
                <a:gd name="T21" fmla="*/ 564 h 564"/>
                <a:gd name="T22" fmla="*/ 480 w 621"/>
                <a:gd name="T23" fmla="*/ 564 h 564"/>
                <a:gd name="T24" fmla="*/ 532 w 621"/>
                <a:gd name="T25" fmla="*/ 530 h 564"/>
                <a:gd name="T26" fmla="*/ 617 w 621"/>
                <a:gd name="T27" fmla="*/ 331 h 564"/>
                <a:gd name="T28" fmla="*/ 621 w 621"/>
                <a:gd name="T29" fmla="*/ 310 h 564"/>
                <a:gd name="T30" fmla="*/ 621 w 621"/>
                <a:gd name="T31" fmla="*/ 256 h 564"/>
                <a:gd name="T32" fmla="*/ 621 w 621"/>
                <a:gd name="T33" fmla="*/ 254 h 564"/>
                <a:gd name="T34" fmla="*/ 0 w 621"/>
                <a:gd name="T35" fmla="*/ 564 h 564"/>
                <a:gd name="T36" fmla="*/ 113 w 621"/>
                <a:gd name="T37" fmla="*/ 564 h 564"/>
                <a:gd name="T38" fmla="*/ 113 w 621"/>
                <a:gd name="T39" fmla="*/ 226 h 564"/>
                <a:gd name="T40" fmla="*/ 0 w 621"/>
                <a:gd name="T41" fmla="*/ 226 h 564"/>
                <a:gd name="T42" fmla="*/ 0 w 621"/>
                <a:gd name="T43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1" h="564">
                  <a:moveTo>
                    <a:pt x="621" y="254"/>
                  </a:moveTo>
                  <a:cubicBezTo>
                    <a:pt x="621" y="223"/>
                    <a:pt x="596" y="197"/>
                    <a:pt x="565" y="197"/>
                  </a:cubicBezTo>
                  <a:lnTo>
                    <a:pt x="386" y="197"/>
                  </a:lnTo>
                  <a:lnTo>
                    <a:pt x="413" y="68"/>
                  </a:lnTo>
                  <a:cubicBezTo>
                    <a:pt x="414" y="66"/>
                    <a:pt x="414" y="63"/>
                    <a:pt x="414" y="59"/>
                  </a:cubicBezTo>
                  <a:cubicBezTo>
                    <a:pt x="414" y="48"/>
                    <a:pt x="409" y="37"/>
                    <a:pt x="402" y="30"/>
                  </a:cubicBezTo>
                  <a:lnTo>
                    <a:pt x="372" y="0"/>
                  </a:lnTo>
                  <a:lnTo>
                    <a:pt x="186" y="186"/>
                  </a:lnTo>
                  <a:cubicBezTo>
                    <a:pt x="176" y="196"/>
                    <a:pt x="170" y="210"/>
                    <a:pt x="170" y="226"/>
                  </a:cubicBezTo>
                  <a:lnTo>
                    <a:pt x="170" y="508"/>
                  </a:lnTo>
                  <a:cubicBezTo>
                    <a:pt x="170" y="537"/>
                    <a:pt x="196" y="564"/>
                    <a:pt x="226" y="564"/>
                  </a:cubicBezTo>
                  <a:lnTo>
                    <a:pt x="480" y="564"/>
                  </a:lnTo>
                  <a:cubicBezTo>
                    <a:pt x="503" y="564"/>
                    <a:pt x="523" y="550"/>
                    <a:pt x="532" y="530"/>
                  </a:cubicBezTo>
                  <a:lnTo>
                    <a:pt x="617" y="331"/>
                  </a:lnTo>
                  <a:cubicBezTo>
                    <a:pt x="620" y="324"/>
                    <a:pt x="621" y="318"/>
                    <a:pt x="621" y="310"/>
                  </a:cubicBezTo>
                  <a:lnTo>
                    <a:pt x="621" y="256"/>
                  </a:lnTo>
                  <a:lnTo>
                    <a:pt x="621" y="254"/>
                  </a:lnTo>
                  <a:moveTo>
                    <a:pt x="0" y="564"/>
                  </a:moveTo>
                  <a:lnTo>
                    <a:pt x="113" y="564"/>
                  </a:lnTo>
                  <a:lnTo>
                    <a:pt x="113" y="226"/>
                  </a:lnTo>
                  <a:lnTo>
                    <a:pt x="0" y="226"/>
                  </a:lnTo>
                  <a:lnTo>
                    <a:pt x="0" y="5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3591" y="1823521"/>
            <a:ext cx="529259" cy="528664"/>
            <a:chOff x="499733" y="2135686"/>
            <a:chExt cx="396944" cy="396498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500677" y="2135686"/>
              <a:ext cx="396000" cy="396498"/>
            </a:xfrm>
            <a:prstGeom prst="ellipse">
              <a:avLst/>
            </a:prstGeom>
            <a:solidFill>
              <a:srgbClr val="E052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sp>
          <p:nvSpPr>
            <p:cNvPr id="24" name="Freeform 21"/>
            <p:cNvSpPr>
              <a:spLocks noChangeAspect="1" noEditPoints="1"/>
            </p:cNvSpPr>
            <p:nvPr/>
          </p:nvSpPr>
          <p:spPr bwMode="auto">
            <a:xfrm>
              <a:off x="499733" y="2191739"/>
              <a:ext cx="377569" cy="284391"/>
            </a:xfrm>
            <a:custGeom>
              <a:avLst/>
              <a:gdLst>
                <a:gd name="T0" fmla="*/ 403 w 480"/>
                <a:gd name="T1" fmla="*/ 183 h 337"/>
                <a:gd name="T2" fmla="*/ 240 w 480"/>
                <a:gd name="T3" fmla="*/ 337 h 337"/>
                <a:gd name="T4" fmla="*/ 153 w 480"/>
                <a:gd name="T5" fmla="*/ 312 h 337"/>
                <a:gd name="T6" fmla="*/ 136 w 480"/>
                <a:gd name="T7" fmla="*/ 303 h 337"/>
                <a:gd name="T8" fmla="*/ 185 w 480"/>
                <a:gd name="T9" fmla="*/ 254 h 337"/>
                <a:gd name="T10" fmla="*/ 193 w 480"/>
                <a:gd name="T11" fmla="*/ 258 h 337"/>
                <a:gd name="T12" fmla="*/ 240 w 480"/>
                <a:gd name="T13" fmla="*/ 270 h 337"/>
                <a:gd name="T14" fmla="*/ 338 w 480"/>
                <a:gd name="T15" fmla="*/ 183 h 337"/>
                <a:gd name="T16" fmla="*/ 263 w 480"/>
                <a:gd name="T17" fmla="*/ 183 h 337"/>
                <a:gd name="T18" fmla="*/ 371 w 480"/>
                <a:gd name="T19" fmla="*/ 71 h 337"/>
                <a:gd name="T20" fmla="*/ 480 w 480"/>
                <a:gd name="T21" fmla="*/ 183 h 337"/>
                <a:gd name="T22" fmla="*/ 403 w 480"/>
                <a:gd name="T23" fmla="*/ 183 h 337"/>
                <a:gd name="T24" fmla="*/ 286 w 480"/>
                <a:gd name="T25" fmla="*/ 79 h 337"/>
                <a:gd name="T26" fmla="*/ 240 w 480"/>
                <a:gd name="T27" fmla="*/ 67 h 337"/>
                <a:gd name="T28" fmla="*/ 142 w 480"/>
                <a:gd name="T29" fmla="*/ 154 h 337"/>
                <a:gd name="T30" fmla="*/ 217 w 480"/>
                <a:gd name="T31" fmla="*/ 154 h 337"/>
                <a:gd name="T32" fmla="*/ 108 w 480"/>
                <a:gd name="T33" fmla="*/ 266 h 337"/>
                <a:gd name="T34" fmla="*/ 0 w 480"/>
                <a:gd name="T35" fmla="*/ 154 h 337"/>
                <a:gd name="T36" fmla="*/ 76 w 480"/>
                <a:gd name="T37" fmla="*/ 154 h 337"/>
                <a:gd name="T38" fmla="*/ 240 w 480"/>
                <a:gd name="T39" fmla="*/ 0 h 337"/>
                <a:gd name="T40" fmla="*/ 327 w 480"/>
                <a:gd name="T41" fmla="*/ 25 h 337"/>
                <a:gd name="T42" fmla="*/ 343 w 480"/>
                <a:gd name="T43" fmla="*/ 34 h 337"/>
                <a:gd name="T44" fmla="*/ 295 w 480"/>
                <a:gd name="T45" fmla="*/ 83 h 337"/>
                <a:gd name="T46" fmla="*/ 286 w 480"/>
                <a:gd name="T47" fmla="*/ 7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337">
                  <a:moveTo>
                    <a:pt x="403" y="183"/>
                  </a:moveTo>
                  <a:cubicBezTo>
                    <a:pt x="396" y="269"/>
                    <a:pt x="326" y="337"/>
                    <a:pt x="240" y="337"/>
                  </a:cubicBezTo>
                  <a:cubicBezTo>
                    <a:pt x="211" y="337"/>
                    <a:pt x="183" y="329"/>
                    <a:pt x="153" y="312"/>
                  </a:cubicBezTo>
                  <a:lnTo>
                    <a:pt x="136" y="303"/>
                  </a:lnTo>
                  <a:lnTo>
                    <a:pt x="185" y="254"/>
                  </a:lnTo>
                  <a:lnTo>
                    <a:pt x="193" y="258"/>
                  </a:lnTo>
                  <a:cubicBezTo>
                    <a:pt x="208" y="266"/>
                    <a:pt x="225" y="270"/>
                    <a:pt x="240" y="270"/>
                  </a:cubicBezTo>
                  <a:cubicBezTo>
                    <a:pt x="290" y="270"/>
                    <a:pt x="331" y="232"/>
                    <a:pt x="338" y="183"/>
                  </a:cubicBezTo>
                  <a:lnTo>
                    <a:pt x="263" y="183"/>
                  </a:lnTo>
                  <a:lnTo>
                    <a:pt x="371" y="71"/>
                  </a:lnTo>
                  <a:lnTo>
                    <a:pt x="480" y="183"/>
                  </a:lnTo>
                  <a:lnTo>
                    <a:pt x="403" y="183"/>
                  </a:lnTo>
                  <a:close/>
                  <a:moveTo>
                    <a:pt x="286" y="79"/>
                  </a:moveTo>
                  <a:cubicBezTo>
                    <a:pt x="271" y="71"/>
                    <a:pt x="255" y="67"/>
                    <a:pt x="240" y="67"/>
                  </a:cubicBezTo>
                  <a:cubicBezTo>
                    <a:pt x="190" y="67"/>
                    <a:pt x="148" y="105"/>
                    <a:pt x="142" y="154"/>
                  </a:cubicBezTo>
                  <a:lnTo>
                    <a:pt x="217" y="154"/>
                  </a:lnTo>
                  <a:lnTo>
                    <a:pt x="108" y="266"/>
                  </a:lnTo>
                  <a:lnTo>
                    <a:pt x="0" y="154"/>
                  </a:lnTo>
                  <a:lnTo>
                    <a:pt x="76" y="154"/>
                  </a:lnTo>
                  <a:cubicBezTo>
                    <a:pt x="83" y="68"/>
                    <a:pt x="154" y="0"/>
                    <a:pt x="240" y="0"/>
                  </a:cubicBezTo>
                  <a:cubicBezTo>
                    <a:pt x="269" y="0"/>
                    <a:pt x="297" y="8"/>
                    <a:pt x="327" y="25"/>
                  </a:cubicBezTo>
                  <a:lnTo>
                    <a:pt x="343" y="34"/>
                  </a:lnTo>
                  <a:lnTo>
                    <a:pt x="295" y="83"/>
                  </a:lnTo>
                  <a:lnTo>
                    <a:pt x="286" y="7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de-DE" sz="240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31155" y="4669477"/>
            <a:ext cx="528000" cy="528664"/>
            <a:chOff x="512002" y="4262447"/>
            <a:chExt cx="396000" cy="396498"/>
          </a:xfrm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12002" y="4262447"/>
              <a:ext cx="396000" cy="39649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/>
            </a:p>
          </p:txBody>
        </p:sp>
        <p:pic>
          <p:nvPicPr>
            <p:cNvPr id="1031" name="Picture 7" descr="File:European stars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203" y="4290897"/>
              <a:ext cx="339599" cy="339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398628" y="1338144"/>
            <a:ext cx="607038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33" b="1" dirty="0"/>
              <a:t>Beta Systems Identity &amp; Access Management</a:t>
            </a:r>
            <a:endParaRPr lang="en-US" sz="2133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106" y="1765318"/>
            <a:ext cx="4215895" cy="317028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976106" y="384000"/>
            <a:ext cx="4215895" cy="1381317"/>
          </a:xfrm>
          <a:prstGeom prst="rect">
            <a:avLst/>
          </a:prstGeom>
          <a:solidFill>
            <a:srgbClr val="E052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ectangle 26"/>
          <p:cNvSpPr/>
          <p:nvPr/>
        </p:nvSpPr>
        <p:spPr>
          <a:xfrm>
            <a:off x="7976106" y="4929952"/>
            <a:ext cx="4215895" cy="164604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extBox 18"/>
          <p:cNvSpPr txBox="1"/>
          <p:nvPr/>
        </p:nvSpPr>
        <p:spPr>
          <a:xfrm>
            <a:off x="1805174" y="5945191"/>
            <a:ext cx="4437957" cy="5027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2667" dirty="0"/>
              <a:t>www.betasystems-iam.com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37004" y="5247565"/>
            <a:ext cx="4387740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67" dirty="0"/>
              <a:t>In </a:t>
            </a:r>
            <a:r>
              <a:rPr lang="de-DE" sz="1867" dirty="0" err="1"/>
              <a:t>case</a:t>
            </a:r>
            <a:r>
              <a:rPr lang="de-DE" sz="1867" dirty="0"/>
              <a:t> </a:t>
            </a:r>
            <a:r>
              <a:rPr lang="de-DE" sz="1867" dirty="0" err="1"/>
              <a:t>of</a:t>
            </a:r>
            <a:r>
              <a:rPr lang="de-DE" sz="1867" dirty="0"/>
              <a:t> </a:t>
            </a:r>
            <a:r>
              <a:rPr lang="de-DE" sz="1867" dirty="0" err="1"/>
              <a:t>questions</a:t>
            </a:r>
            <a:r>
              <a:rPr lang="de-DE" sz="1867" dirty="0"/>
              <a:t>, </a:t>
            </a:r>
            <a:r>
              <a:rPr lang="de-DE" sz="1867" dirty="0" err="1"/>
              <a:t>please</a:t>
            </a:r>
            <a:r>
              <a:rPr lang="de-DE" sz="1867" dirty="0"/>
              <a:t> </a:t>
            </a:r>
            <a:r>
              <a:rPr lang="de-DE" sz="1867" dirty="0" err="1"/>
              <a:t>contact</a:t>
            </a:r>
            <a:r>
              <a:rPr lang="de-DE" sz="1867" dirty="0"/>
              <a:t> </a:t>
            </a:r>
            <a:r>
              <a:rPr lang="de-DE" sz="1867" dirty="0" err="1"/>
              <a:t>me</a:t>
            </a:r>
            <a:endParaRPr lang="de-DE" sz="1867" dirty="0"/>
          </a:p>
          <a:p>
            <a:r>
              <a:rPr lang="de-DE" sz="1867" dirty="0">
                <a:solidFill>
                  <a:srgbClr val="E05206"/>
                </a:solidFill>
              </a:rPr>
              <a:t>miroslav.jelicic@betasystems.com</a:t>
            </a:r>
            <a:endParaRPr lang="en-US" sz="1867" dirty="0">
              <a:solidFill>
                <a:srgbClr val="E052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78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060E-BB2D-440E-9B56-5225006E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DBD2F-7461-4B8E-882E-5745FC7D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8A1BD-3B41-4848-A692-9F3C7E44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18D5B-85FF-4C32-BC9F-169AF6F02E9B}"/>
              </a:ext>
            </a:extLst>
          </p:cNvPr>
          <p:cNvSpPr txBox="1"/>
          <p:nvPr/>
        </p:nvSpPr>
        <p:spPr>
          <a:xfrm>
            <a:off x="609601" y="1749286"/>
            <a:ext cx="11032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KPMG &amp; Beta Systems white papers (contact 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IAM Introduction – white paper by Beta Systems (contact 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Idenhaus</a:t>
            </a:r>
            <a:r>
              <a:rPr lang="en-US" sz="2400" dirty="0"/>
              <a:t> blog (</a:t>
            </a:r>
            <a:r>
              <a:rPr lang="en-US" sz="2400" dirty="0">
                <a:hlinkClick r:id="rId2"/>
              </a:rPr>
              <a:t>https://www.idenhaus.com/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TechTarget blog (</a:t>
            </a:r>
            <a:r>
              <a:rPr lang="en-US" sz="2400" dirty="0">
                <a:hlinkClick r:id="rId3"/>
              </a:rPr>
              <a:t>https://www.techtarget.com/blog/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Beta Systems IAM blog (https://blog.betasystems-iam.com/)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060E-BB2D-440E-9B56-5225006E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 Management - frequently used terms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DBD2F-7461-4B8E-882E-5745FC7D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©Beta Systems IAM Software AG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8A1BD-3B41-4848-A692-9F3C7E44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F841-76DE-C247-B247-C0B93989241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18D5B-85FF-4C32-BC9F-169AF6F02E9B}"/>
              </a:ext>
            </a:extLst>
          </p:cNvPr>
          <p:cNvSpPr txBox="1"/>
          <p:nvPr/>
        </p:nvSpPr>
        <p:spPr>
          <a:xfrm>
            <a:off x="360485" y="1266091"/>
            <a:ext cx="112541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Identity</a:t>
            </a:r>
            <a:r>
              <a:rPr lang="en-US" dirty="0"/>
              <a:t> - The subset of profile data that uniquely represents a person or entity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Identity Provisioning and Deprovisioning </a:t>
            </a:r>
            <a:r>
              <a:rPr lang="en-US" dirty="0"/>
              <a:t>- The process of creating, managing and deleting digital identities in a computer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IAM or </a:t>
            </a:r>
            <a:r>
              <a:rPr lang="en-US" b="1" dirty="0" err="1"/>
              <a:t>IdM</a:t>
            </a:r>
            <a:r>
              <a:rPr lang="en-US" b="1" dirty="0"/>
              <a:t> </a:t>
            </a:r>
            <a:r>
              <a:rPr lang="en-US" dirty="0"/>
              <a:t>– Identity and Access Management or Identity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Governance</a:t>
            </a:r>
            <a:r>
              <a:rPr lang="en-US" dirty="0"/>
              <a:t> - 	A set of rules that define the access rights of a 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Insider Threat </a:t>
            </a:r>
            <a:r>
              <a:rPr lang="en-US" dirty="0"/>
              <a:t>- the threat that an employee, partner or a contractor will use her or his authorized access, wittingly or unwittingly, to do harm to the</a:t>
            </a:r>
            <a:r>
              <a:rPr lang="en-US" b="1" dirty="0"/>
              <a:t> </a:t>
            </a:r>
            <a:r>
              <a:rPr lang="en-US" dirty="0"/>
              <a:t>business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IGA</a:t>
            </a:r>
            <a:r>
              <a:rPr lang="en-US" dirty="0"/>
              <a:t> – Identity Governance and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Policy</a:t>
            </a:r>
            <a:r>
              <a:rPr lang="en-US" dirty="0"/>
              <a:t> -  A set of rules that influence the behavior of a user or a resource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Role</a:t>
            </a:r>
            <a:r>
              <a:rPr lang="en-US" dirty="0"/>
              <a:t> – A logical group of principles that provide a set of permissions (a container of access rights). A role is closely related to job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RBAC</a:t>
            </a:r>
            <a:r>
              <a:rPr lang="en-US" dirty="0"/>
              <a:t> – Role Based Access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SoD</a:t>
            </a:r>
            <a:r>
              <a:rPr lang="en-US" dirty="0"/>
              <a:t> – Segregation of Duties (toxic combinations or roles not allowed!)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PoLP</a:t>
            </a:r>
            <a:r>
              <a:rPr lang="en-US" dirty="0"/>
              <a:t> – Principle of Least Privilege (or Need-to-Know-Principle)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Recertification</a:t>
            </a:r>
            <a:r>
              <a:rPr lang="en-US" dirty="0"/>
              <a:t> - The process of validating user credentials, typically after a specified time interval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Workflow</a:t>
            </a:r>
            <a:r>
              <a:rPr lang="en-US" dirty="0"/>
              <a:t> - The sequence of activities that is done in accordance with the processes of an organization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Access Intelligence </a:t>
            </a:r>
            <a:r>
              <a:rPr lang="en-US" dirty="0"/>
              <a:t>- The process of gathering data about identity and access, and converting it to information and knowledge for action-oriented insight and intelligent decision making in IT and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IDoT</a:t>
            </a:r>
            <a:r>
              <a:rPr lang="en-US" dirty="0"/>
              <a:t> – </a:t>
            </a:r>
            <a:r>
              <a:rPr lang="en-US" dirty="0" err="1"/>
              <a:t>IDentity</a:t>
            </a:r>
            <a:r>
              <a:rPr lang="en-US" dirty="0"/>
              <a:t> of Things (Human Users vs. Technical Users)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5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8" b="1287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3946958"/>
            <a:ext cx="12192000" cy="2112236"/>
          </a:xfrm>
        </p:spPr>
        <p:txBody>
          <a:bodyPr/>
          <a:lstStyle/>
          <a:p>
            <a:br>
              <a:rPr lang="en-US" sz="4000" dirty="0"/>
            </a:br>
            <a:r>
              <a:rPr lang="en-US" sz="4000" dirty="0"/>
              <a:t>GARANCY IAM live demo by Ralf </a:t>
            </a:r>
            <a:r>
              <a:rPr lang="en-US" sz="4000" dirty="0" err="1"/>
              <a:t>Hanselle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4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tDkU8j8EWc6.MV4ZuOA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cEm3EhUfEiGYULppORI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7oNt8SQPKE6x9y.WNLd2U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bFgcCy9FCkuOzmNkG57UJ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j2ZdG541k2Wj8TADZ29C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jkK_D3MqEGAr8NpdteBZ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INweKBzfUebCEYsaHSoj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INweKBzfUebCEYsaHSoj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ejfEkpxnkOLqiH.iLLi4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INweKBzfUebCEYsaHSoj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Du2IhxjH02WCyfFucUwt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INweKBzfUebCEYsaHSoj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9G9526Bn8kqdsdfCuyBVC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GvINZ6BdE2ocPbbn0EOS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ZCdOkDjoU.ZgCNRtT5Ev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INweKBzfUebCEYsaHSoj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vvPT4srz0S65GIXxqkaYg"/>
</p:tagLst>
</file>

<file path=ppt/theme/theme1.xml><?xml version="1.0" encoding="utf-8"?>
<a:theme xmlns:a="http://schemas.openxmlformats.org/drawingml/2006/main" name="bs_iam_master">
  <a:themeElements>
    <a:clrScheme name="Beta Systems">
      <a:dk1>
        <a:srgbClr val="010514"/>
      </a:dk1>
      <a:lt1>
        <a:sysClr val="window" lastClr="FFFFFF"/>
      </a:lt1>
      <a:dk2>
        <a:srgbClr val="00386E"/>
      </a:dk2>
      <a:lt2>
        <a:srgbClr val="7F7F83"/>
      </a:lt2>
      <a:accent1>
        <a:srgbClr val="D31409"/>
      </a:accent1>
      <a:accent2>
        <a:srgbClr val="0068B4"/>
      </a:accent2>
      <a:accent3>
        <a:srgbClr val="E05206"/>
      </a:accent3>
      <a:accent4>
        <a:srgbClr val="4E5463"/>
      </a:accent4>
      <a:accent5>
        <a:srgbClr val="7C8291"/>
      </a:accent5>
      <a:accent6>
        <a:srgbClr val="ADB1BE"/>
      </a:accent6>
      <a:hlink>
        <a:srgbClr val="475782"/>
      </a:hlink>
      <a:folHlink>
        <a:srgbClr val="52545C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46039</TotalTime>
  <Words>1319</Words>
  <Application>Microsoft Office PowerPoint</Application>
  <PresentationFormat>Widescreen</PresentationFormat>
  <Paragraphs>416</Paragraphs>
  <Slides>25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League Spartan</vt:lpstr>
      <vt:lpstr>Poppins</vt:lpstr>
      <vt:lpstr>Roboto Black</vt:lpstr>
      <vt:lpstr>Roboto Light</vt:lpstr>
      <vt:lpstr>Symbol</vt:lpstr>
      <vt:lpstr>Wingdings</vt:lpstr>
      <vt:lpstr>ヒラギノ角ゴ Pro W3</vt:lpstr>
      <vt:lpstr>bs_iam_master</vt:lpstr>
      <vt:lpstr>Office Theme</vt:lpstr>
      <vt:lpstr>Identity Management as a Business Enabler   Miroslav Jeličić </vt:lpstr>
      <vt:lpstr>Agenda</vt:lpstr>
      <vt:lpstr>Beta Systems at a glance</vt:lpstr>
      <vt:lpstr>PowerPoint Presentation</vt:lpstr>
      <vt:lpstr>PowerPoint Presentation</vt:lpstr>
      <vt:lpstr>What is Digital Identity of a person?</vt:lpstr>
      <vt:lpstr>What is Identity Management? What is it good for?</vt:lpstr>
      <vt:lpstr>Identity Management &amp; Zero-Trust</vt:lpstr>
      <vt:lpstr>Prevention - there’s no such thing like “a small security gap”!</vt:lpstr>
      <vt:lpstr>The Life Cycle of Users and their Access Rights</vt:lpstr>
      <vt:lpstr>Identity &amp; Access Management</vt:lpstr>
      <vt:lpstr>Automated Provisioning - Access Rights by HR data</vt:lpstr>
      <vt:lpstr>Workflows - Involving the Business Layer</vt:lpstr>
      <vt:lpstr>From Technical Provisioning to Access Governance</vt:lpstr>
      <vt:lpstr>Efficiency – The Initial Driver for Provisioning</vt:lpstr>
      <vt:lpstr>Traceability – Prerequisite for Security </vt:lpstr>
      <vt:lpstr>Speed – Involving the Departments</vt:lpstr>
      <vt:lpstr>Compliance – Implementing ‘Need to know’</vt:lpstr>
      <vt:lpstr>Identity Management and Digital Transformation</vt:lpstr>
      <vt:lpstr>Beta Systems Garancy IAM Suite</vt:lpstr>
      <vt:lpstr>Garancy IAM Customers - from 200 to 300.000 users </vt:lpstr>
      <vt:lpstr>Thank you for your attention!</vt:lpstr>
      <vt:lpstr>Further reading </vt:lpstr>
      <vt:lpstr>Identity Management - frequently used terms</vt:lpstr>
      <vt:lpstr> GARANCY IAM live demo by Ralf Hanselle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Forward IAM</dc:title>
  <dc:creator>miroslav.jelicic@jelicic-ar.com</dc:creator>
  <cp:lastModifiedBy>miroslav.jelicic@jelicic-ar.com</cp:lastModifiedBy>
  <cp:revision>51</cp:revision>
  <cp:lastPrinted>2021-06-08T20:17:46Z</cp:lastPrinted>
  <dcterms:created xsi:type="dcterms:W3CDTF">2017-10-21T06:52:15Z</dcterms:created>
  <dcterms:modified xsi:type="dcterms:W3CDTF">2021-06-14T10:52:17Z</dcterms:modified>
</cp:coreProperties>
</file>